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66" r:id="rId4"/>
    <p:sldId id="260" r:id="rId5"/>
    <p:sldId id="267" r:id="rId6"/>
    <p:sldId id="261" r:id="rId7"/>
    <p:sldId id="269" r:id="rId8"/>
    <p:sldId id="270" r:id="rId9"/>
    <p:sldId id="271" r:id="rId10"/>
    <p:sldId id="268" r:id="rId11"/>
    <p:sldId id="265" r:id="rId12"/>
  </p:sldIdLst>
  <p:sldSz cx="5854700" cy="3295650"/>
  <p:notesSz cx="5854700" cy="32956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p:cViewPr varScale="1">
        <p:scale>
          <a:sx n="98" d="100"/>
          <a:sy n="98" d="100"/>
        </p:scale>
        <p:origin x="101" y="80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9102" y="1021651"/>
            <a:ext cx="4976495" cy="692086"/>
          </a:xfrm>
          <a:prstGeom prst="rect">
            <a:avLst/>
          </a:prstGeom>
        </p:spPr>
        <p:txBody>
          <a:bodyPr wrap="square" lIns="0" tIns="0" rIns="0" bIns="0">
            <a:spAutoFit/>
          </a:bodyPr>
          <a:lstStyle>
            <a:lvl1pPr>
              <a:defRPr sz="2850" b="0" i="0">
                <a:solidFill>
                  <a:srgbClr val="DBFCB1"/>
                </a:solidFill>
                <a:latin typeface="Calibri"/>
                <a:cs typeface="Calibri"/>
              </a:defRPr>
            </a:lvl1pPr>
          </a:lstStyle>
          <a:p>
            <a:endParaRPr/>
          </a:p>
        </p:txBody>
      </p:sp>
      <p:sp>
        <p:nvSpPr>
          <p:cNvPr id="3" name="Holder 3"/>
          <p:cNvSpPr>
            <a:spLocks noGrp="1"/>
          </p:cNvSpPr>
          <p:nvPr>
            <p:ph type="subTitle" idx="4"/>
          </p:nvPr>
        </p:nvSpPr>
        <p:spPr>
          <a:xfrm>
            <a:off x="878205" y="1845564"/>
            <a:ext cx="4098290" cy="823912"/>
          </a:xfrm>
          <a:prstGeom prst="rect">
            <a:avLst/>
          </a:prstGeom>
        </p:spPr>
        <p:txBody>
          <a:bodyPr wrap="square" lIns="0" tIns="0" rIns="0" bIns="0">
            <a:spAutoFit/>
          </a:bodyPr>
          <a:lstStyle>
            <a:lvl1pPr>
              <a:defRPr sz="850" b="0" i="0">
                <a:solidFill>
                  <a:srgbClr val="DBFBB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50" b="0" i="0">
                <a:solidFill>
                  <a:srgbClr val="DBFCB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850" b="0" i="0">
                <a:solidFill>
                  <a:srgbClr val="DBFBB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50" b="0" i="0">
                <a:solidFill>
                  <a:srgbClr val="DBFCB1"/>
                </a:solidFill>
                <a:latin typeface="Calibri"/>
                <a:cs typeface="Calibri"/>
              </a:defRPr>
            </a:lvl1pPr>
          </a:lstStyle>
          <a:p>
            <a:endParaRPr/>
          </a:p>
        </p:txBody>
      </p:sp>
      <p:sp>
        <p:nvSpPr>
          <p:cNvPr id="3" name="Holder 3"/>
          <p:cNvSpPr>
            <a:spLocks noGrp="1"/>
          </p:cNvSpPr>
          <p:nvPr>
            <p:ph sz="half" idx="2"/>
          </p:nvPr>
        </p:nvSpPr>
        <p:spPr>
          <a:xfrm>
            <a:off x="292735" y="757999"/>
            <a:ext cx="2546794"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5170" y="757999"/>
            <a:ext cx="2546794" cy="217512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6"/>
            <a:ext cx="5852795" cy="3292475"/>
          </a:xfrm>
          <a:custGeom>
            <a:avLst/>
            <a:gdLst/>
            <a:ahLst/>
            <a:cxnLst/>
            <a:rect l="l" t="t" r="r" b="b"/>
            <a:pathLst>
              <a:path w="5852795" h="3292475">
                <a:moveTo>
                  <a:pt x="5852299" y="0"/>
                </a:moveTo>
                <a:lnTo>
                  <a:pt x="0" y="0"/>
                </a:lnTo>
                <a:lnTo>
                  <a:pt x="0" y="3291916"/>
                </a:lnTo>
                <a:lnTo>
                  <a:pt x="5852299" y="3291916"/>
                </a:lnTo>
                <a:lnTo>
                  <a:pt x="5852299" y="0"/>
                </a:lnTo>
                <a:close/>
              </a:path>
            </a:pathLst>
          </a:custGeom>
          <a:solidFill>
            <a:srgbClr val="005E57"/>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1799047"/>
            <a:ext cx="1462592" cy="1492792"/>
          </a:xfrm>
          <a:prstGeom prst="rect">
            <a:avLst/>
          </a:prstGeom>
        </p:spPr>
      </p:pic>
      <p:pic>
        <p:nvPicPr>
          <p:cNvPr id="18" name="bg object 18"/>
          <p:cNvPicPr/>
          <p:nvPr/>
        </p:nvPicPr>
        <p:blipFill>
          <a:blip r:embed="rId3" cstate="print"/>
          <a:stretch>
            <a:fillRect/>
          </a:stretch>
        </p:blipFill>
        <p:spPr>
          <a:xfrm>
            <a:off x="4838814" y="0"/>
            <a:ext cx="1013345" cy="1727492"/>
          </a:xfrm>
          <a:prstGeom prst="rect">
            <a:avLst/>
          </a:prstGeom>
        </p:spPr>
      </p:pic>
      <p:pic>
        <p:nvPicPr>
          <p:cNvPr id="19" name="bg object 19"/>
          <p:cNvPicPr/>
          <p:nvPr/>
        </p:nvPicPr>
        <p:blipFill>
          <a:blip r:embed="rId4" cstate="print"/>
          <a:stretch>
            <a:fillRect/>
          </a:stretch>
        </p:blipFill>
        <p:spPr>
          <a:xfrm>
            <a:off x="3201009" y="524814"/>
            <a:ext cx="1147279" cy="2341740"/>
          </a:xfrm>
          <a:prstGeom prst="rect">
            <a:avLst/>
          </a:prstGeom>
        </p:spPr>
      </p:pic>
      <p:pic>
        <p:nvPicPr>
          <p:cNvPr id="20" name="bg object 20"/>
          <p:cNvPicPr/>
          <p:nvPr/>
        </p:nvPicPr>
        <p:blipFill>
          <a:blip r:embed="rId5" cstate="print"/>
          <a:stretch>
            <a:fillRect/>
          </a:stretch>
        </p:blipFill>
        <p:spPr>
          <a:xfrm>
            <a:off x="4448873" y="524814"/>
            <a:ext cx="1143558" cy="2341740"/>
          </a:xfrm>
          <a:prstGeom prst="rect">
            <a:avLst/>
          </a:prstGeom>
        </p:spPr>
      </p:pic>
      <p:pic>
        <p:nvPicPr>
          <p:cNvPr id="21" name="bg object 21"/>
          <p:cNvPicPr/>
          <p:nvPr/>
        </p:nvPicPr>
        <p:blipFill>
          <a:blip r:embed="rId6" cstate="print"/>
          <a:stretch>
            <a:fillRect/>
          </a:stretch>
        </p:blipFill>
        <p:spPr>
          <a:xfrm>
            <a:off x="1956866" y="524814"/>
            <a:ext cx="1143546" cy="2341740"/>
          </a:xfrm>
          <a:prstGeom prst="rect">
            <a:avLst/>
          </a:prstGeom>
        </p:spPr>
      </p:pic>
      <p:pic>
        <p:nvPicPr>
          <p:cNvPr id="22" name="bg object 22"/>
          <p:cNvPicPr/>
          <p:nvPr/>
        </p:nvPicPr>
        <p:blipFill>
          <a:blip r:embed="rId7" cstate="print"/>
          <a:stretch>
            <a:fillRect/>
          </a:stretch>
        </p:blipFill>
        <p:spPr>
          <a:xfrm>
            <a:off x="4689284" y="0"/>
            <a:ext cx="1162875" cy="1217320"/>
          </a:xfrm>
          <a:prstGeom prst="rect">
            <a:avLst/>
          </a:prstGeom>
        </p:spPr>
      </p:pic>
      <p:pic>
        <p:nvPicPr>
          <p:cNvPr id="23" name="bg object 23"/>
          <p:cNvPicPr/>
          <p:nvPr/>
        </p:nvPicPr>
        <p:blipFill>
          <a:blip r:embed="rId8" cstate="print"/>
          <a:stretch>
            <a:fillRect/>
          </a:stretch>
        </p:blipFill>
        <p:spPr>
          <a:xfrm>
            <a:off x="0" y="479069"/>
            <a:ext cx="3388669" cy="2812770"/>
          </a:xfrm>
          <a:prstGeom prst="rect">
            <a:avLst/>
          </a:prstGeom>
        </p:spPr>
      </p:pic>
      <p:sp>
        <p:nvSpPr>
          <p:cNvPr id="2" name="Holder 2"/>
          <p:cNvSpPr>
            <a:spLocks noGrp="1"/>
          </p:cNvSpPr>
          <p:nvPr>
            <p:ph type="title"/>
          </p:nvPr>
        </p:nvSpPr>
        <p:spPr/>
        <p:txBody>
          <a:bodyPr lIns="0" tIns="0" rIns="0" bIns="0"/>
          <a:lstStyle>
            <a:lvl1pPr>
              <a:defRPr sz="2850" b="0" i="0">
                <a:solidFill>
                  <a:srgbClr val="DBFCB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6"/>
            <a:ext cx="5852795" cy="3292475"/>
          </a:xfrm>
          <a:custGeom>
            <a:avLst/>
            <a:gdLst/>
            <a:ahLst/>
            <a:cxnLst/>
            <a:rect l="l" t="t" r="r" b="b"/>
            <a:pathLst>
              <a:path w="5852795" h="3292475">
                <a:moveTo>
                  <a:pt x="5852299" y="0"/>
                </a:moveTo>
                <a:lnTo>
                  <a:pt x="0" y="0"/>
                </a:lnTo>
                <a:lnTo>
                  <a:pt x="0" y="3291916"/>
                </a:lnTo>
                <a:lnTo>
                  <a:pt x="5852299" y="3291916"/>
                </a:lnTo>
                <a:lnTo>
                  <a:pt x="5852299" y="0"/>
                </a:lnTo>
                <a:close/>
              </a:path>
            </a:pathLst>
          </a:custGeom>
          <a:solidFill>
            <a:srgbClr val="005E57"/>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1799047"/>
            <a:ext cx="1462592" cy="1492792"/>
          </a:xfrm>
          <a:prstGeom prst="rect">
            <a:avLst/>
          </a:prstGeom>
        </p:spPr>
      </p:pic>
      <p:pic>
        <p:nvPicPr>
          <p:cNvPr id="18" name="bg object 18"/>
          <p:cNvPicPr/>
          <p:nvPr/>
        </p:nvPicPr>
        <p:blipFill>
          <a:blip r:embed="rId3" cstate="print"/>
          <a:stretch>
            <a:fillRect/>
          </a:stretch>
        </p:blipFill>
        <p:spPr>
          <a:xfrm>
            <a:off x="4838814" y="0"/>
            <a:ext cx="1013345" cy="1727492"/>
          </a:xfrm>
          <a:prstGeom prst="rect">
            <a:avLst/>
          </a:prstGeom>
        </p:spPr>
      </p:pic>
      <p:pic>
        <p:nvPicPr>
          <p:cNvPr id="19" name="bg object 19"/>
          <p:cNvPicPr/>
          <p:nvPr/>
        </p:nvPicPr>
        <p:blipFill>
          <a:blip r:embed="rId4" cstate="print"/>
          <a:stretch>
            <a:fillRect/>
          </a:stretch>
        </p:blipFill>
        <p:spPr>
          <a:xfrm>
            <a:off x="2814213" y="0"/>
            <a:ext cx="3037946" cy="329184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6"/>
            <a:ext cx="5852795" cy="3292475"/>
          </a:xfrm>
          <a:custGeom>
            <a:avLst/>
            <a:gdLst/>
            <a:ahLst/>
            <a:cxnLst/>
            <a:rect l="l" t="t" r="r" b="b"/>
            <a:pathLst>
              <a:path w="5852795" h="3292475">
                <a:moveTo>
                  <a:pt x="5852299" y="0"/>
                </a:moveTo>
                <a:lnTo>
                  <a:pt x="0" y="0"/>
                </a:lnTo>
                <a:lnTo>
                  <a:pt x="0" y="3291916"/>
                </a:lnTo>
                <a:lnTo>
                  <a:pt x="5852299" y="3291916"/>
                </a:lnTo>
                <a:lnTo>
                  <a:pt x="5852299" y="0"/>
                </a:lnTo>
                <a:close/>
              </a:path>
            </a:pathLst>
          </a:custGeom>
          <a:solidFill>
            <a:srgbClr val="005E57"/>
          </a:solidFill>
        </p:spPr>
        <p:txBody>
          <a:bodyPr wrap="square" lIns="0" tIns="0" rIns="0" bIns="0" rtlCol="0"/>
          <a:lstStyle/>
          <a:p>
            <a:endParaRPr/>
          </a:p>
        </p:txBody>
      </p:sp>
      <p:sp>
        <p:nvSpPr>
          <p:cNvPr id="2" name="Holder 2"/>
          <p:cNvSpPr>
            <a:spLocks noGrp="1"/>
          </p:cNvSpPr>
          <p:nvPr>
            <p:ph type="title"/>
          </p:nvPr>
        </p:nvSpPr>
        <p:spPr>
          <a:xfrm>
            <a:off x="207326" y="148822"/>
            <a:ext cx="5440047" cy="848365"/>
          </a:xfrm>
          <a:prstGeom prst="rect">
            <a:avLst/>
          </a:prstGeom>
        </p:spPr>
        <p:txBody>
          <a:bodyPr wrap="square" lIns="0" tIns="0" rIns="0" bIns="0">
            <a:spAutoFit/>
          </a:bodyPr>
          <a:lstStyle>
            <a:lvl1pPr>
              <a:defRPr sz="2850" b="0" i="0">
                <a:solidFill>
                  <a:srgbClr val="DBFCB1"/>
                </a:solidFill>
                <a:latin typeface="Calibri"/>
                <a:cs typeface="Calibri"/>
              </a:defRPr>
            </a:lvl1pPr>
          </a:lstStyle>
          <a:p>
            <a:endParaRPr/>
          </a:p>
        </p:txBody>
      </p:sp>
      <p:sp>
        <p:nvSpPr>
          <p:cNvPr id="3" name="Holder 3"/>
          <p:cNvSpPr>
            <a:spLocks noGrp="1"/>
          </p:cNvSpPr>
          <p:nvPr>
            <p:ph type="body" idx="1"/>
          </p:nvPr>
        </p:nvSpPr>
        <p:spPr>
          <a:xfrm>
            <a:off x="207326" y="1215734"/>
            <a:ext cx="2366010" cy="770255"/>
          </a:xfrm>
          <a:prstGeom prst="rect">
            <a:avLst/>
          </a:prstGeom>
        </p:spPr>
        <p:txBody>
          <a:bodyPr wrap="square" lIns="0" tIns="0" rIns="0" bIns="0">
            <a:spAutoFit/>
          </a:bodyPr>
          <a:lstStyle>
            <a:lvl1pPr>
              <a:defRPr sz="850" b="0" i="0">
                <a:solidFill>
                  <a:srgbClr val="DBFBB1"/>
                </a:solidFill>
                <a:latin typeface="Calibri"/>
                <a:cs typeface="Calibri"/>
              </a:defRPr>
            </a:lvl1pPr>
          </a:lstStyle>
          <a:p>
            <a:endParaRPr/>
          </a:p>
        </p:txBody>
      </p:sp>
      <p:sp>
        <p:nvSpPr>
          <p:cNvPr id="4" name="Holder 4"/>
          <p:cNvSpPr>
            <a:spLocks noGrp="1"/>
          </p:cNvSpPr>
          <p:nvPr>
            <p:ph type="ftr" sz="quarter" idx="5"/>
          </p:nvPr>
        </p:nvSpPr>
        <p:spPr>
          <a:xfrm>
            <a:off x="1990598" y="3064954"/>
            <a:ext cx="1873504" cy="16478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2735" y="3064954"/>
            <a:ext cx="1346581" cy="1647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6" name="Holder 6"/>
          <p:cNvSpPr>
            <a:spLocks noGrp="1"/>
          </p:cNvSpPr>
          <p:nvPr>
            <p:ph type="sldNum" sz="quarter" idx="7"/>
          </p:nvPr>
        </p:nvSpPr>
        <p:spPr>
          <a:xfrm>
            <a:off x="4215384" y="3064954"/>
            <a:ext cx="1346581" cy="1647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799047"/>
            <a:ext cx="1462592" cy="1492792"/>
          </a:xfrm>
          <a:prstGeom prst="rect">
            <a:avLst/>
          </a:prstGeom>
        </p:spPr>
      </p:pic>
      <p:grpSp>
        <p:nvGrpSpPr>
          <p:cNvPr id="3" name="object 3"/>
          <p:cNvGrpSpPr/>
          <p:nvPr/>
        </p:nvGrpSpPr>
        <p:grpSpPr>
          <a:xfrm>
            <a:off x="967502" y="-1"/>
            <a:ext cx="4889500" cy="3291840"/>
            <a:chOff x="963218" y="0"/>
            <a:chExt cx="4889500" cy="329184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963218" y="0"/>
              <a:ext cx="4888941" cy="3291840"/>
            </a:xfrm>
            <a:prstGeom prst="rect">
              <a:avLst/>
            </a:prstGeom>
          </p:spPr>
        </p:pic>
      </p:grpSp>
      <p:sp>
        <p:nvSpPr>
          <p:cNvPr id="7" name="object 7"/>
          <p:cNvSpPr txBox="1">
            <a:spLocks noGrp="1"/>
          </p:cNvSpPr>
          <p:nvPr>
            <p:ph type="ctrTitle"/>
          </p:nvPr>
        </p:nvSpPr>
        <p:spPr>
          <a:xfrm>
            <a:off x="-254964" y="58883"/>
            <a:ext cx="5394827" cy="949543"/>
          </a:xfrm>
          <a:prstGeom prst="rect">
            <a:avLst/>
          </a:prstGeom>
        </p:spPr>
        <p:txBody>
          <a:bodyPr vert="horz" wrap="square" lIns="0" tIns="102160" rIns="0" bIns="0" rtlCol="0">
            <a:spAutoFit/>
          </a:bodyPr>
          <a:lstStyle/>
          <a:p>
            <a:pPr marL="1349375" algn="ctr">
              <a:lnSpc>
                <a:spcPct val="100000"/>
              </a:lnSpc>
              <a:spcBef>
                <a:spcPts val="114"/>
              </a:spcBef>
            </a:pPr>
            <a:r>
              <a:rPr lang="en-US" sz="2750" dirty="0">
                <a:solidFill>
                  <a:schemeClr val="accent3">
                    <a:lumMod val="20000"/>
                    <a:lumOff val="80000"/>
                  </a:schemeClr>
                </a:solidFill>
                <a:effectLst>
                  <a:outerShdw blurRad="38100" dist="38100" dir="2700000" algn="tl">
                    <a:srgbClr val="000000">
                      <a:alpha val="43137"/>
                    </a:srgbClr>
                  </a:outerShdw>
                </a:effectLst>
                <a:latin typeface="Algerian" panose="04020705040A02060702" pitchFamily="82" charset="0"/>
                <a:cs typeface="Arial"/>
              </a:rPr>
              <a:t>Data Science</a:t>
            </a:r>
            <a:br>
              <a:rPr lang="en-US" sz="2750" dirty="0">
                <a:solidFill>
                  <a:schemeClr val="accent3">
                    <a:lumMod val="20000"/>
                    <a:lumOff val="80000"/>
                  </a:schemeClr>
                </a:solidFill>
                <a:effectLst>
                  <a:outerShdw blurRad="38100" dist="38100" dir="2700000" algn="tl">
                    <a:srgbClr val="000000">
                      <a:alpha val="43137"/>
                    </a:srgbClr>
                  </a:outerShdw>
                </a:effectLst>
                <a:latin typeface="Algerian" panose="04020705040A02060702" pitchFamily="82" charset="0"/>
                <a:cs typeface="Arial"/>
              </a:rPr>
            </a:br>
            <a:r>
              <a:rPr lang="en-US" sz="2750" dirty="0">
                <a:solidFill>
                  <a:schemeClr val="accent3">
                    <a:lumMod val="20000"/>
                    <a:lumOff val="80000"/>
                  </a:schemeClr>
                </a:solidFill>
                <a:effectLst>
                  <a:outerShdw blurRad="38100" dist="38100" dir="2700000" algn="tl">
                    <a:srgbClr val="000000">
                      <a:alpha val="43137"/>
                    </a:srgbClr>
                  </a:outerShdw>
                </a:effectLst>
                <a:latin typeface="Algerian" panose="04020705040A02060702" pitchFamily="82" charset="0"/>
                <a:cs typeface="Arial"/>
              </a:rPr>
              <a:t>   Capstone</a:t>
            </a:r>
            <a:endParaRPr sz="2750" dirty="0">
              <a:solidFill>
                <a:schemeClr val="accent3">
                  <a:lumMod val="20000"/>
                  <a:lumOff val="80000"/>
                </a:schemeClr>
              </a:solidFill>
              <a:effectLst>
                <a:outerShdw blurRad="38100" dist="38100" dir="2700000" algn="tl">
                  <a:srgbClr val="000000">
                    <a:alpha val="43137"/>
                  </a:srgbClr>
                </a:outerShdw>
              </a:effectLst>
              <a:latin typeface="Algerian" panose="04020705040A02060702" pitchFamily="82" charset="0"/>
              <a:cs typeface="Arial"/>
            </a:endParaRPr>
          </a:p>
        </p:txBody>
      </p:sp>
      <p:sp>
        <p:nvSpPr>
          <p:cNvPr id="9" name="Subtitle 8">
            <a:extLst>
              <a:ext uri="{FF2B5EF4-FFF2-40B4-BE49-F238E27FC236}">
                <a16:creationId xmlns:a16="http://schemas.microsoft.com/office/drawing/2014/main" id="{58D478DF-E062-3B1C-35F9-074520A332B2}"/>
              </a:ext>
            </a:extLst>
          </p:cNvPr>
          <p:cNvSpPr>
            <a:spLocks noGrp="1"/>
          </p:cNvSpPr>
          <p:nvPr>
            <p:ph type="subTitle" idx="4"/>
          </p:nvPr>
        </p:nvSpPr>
        <p:spPr>
          <a:xfrm>
            <a:off x="809818" y="1140044"/>
            <a:ext cx="4365356" cy="1292662"/>
          </a:xfrm>
        </p:spPr>
        <p:txBody>
          <a:bodyPr/>
          <a:lstStyle/>
          <a:p>
            <a:pPr algn="ctr"/>
            <a:r>
              <a:rPr lang="en-US" sz="2800" i="1" dirty="0">
                <a:solidFill>
                  <a:schemeClr val="accent3">
                    <a:lumMod val="20000"/>
                    <a:lumOff val="80000"/>
                  </a:schemeClr>
                </a:solidFill>
                <a:effectLst>
                  <a:outerShdw blurRad="38100" dist="38100" dir="2700000" algn="tl">
                    <a:srgbClr val="000000">
                      <a:alpha val="43137"/>
                    </a:srgbClr>
                  </a:outerShdw>
                </a:effectLst>
                <a:latin typeface="Haettenschweiler" panose="020B0706040902060204" pitchFamily="34" charset="0"/>
              </a:rPr>
              <a:t>Stock prediction using Machine learning and integration with sentimental analysis</a:t>
            </a:r>
            <a:endParaRPr lang="en-IN" sz="2800" i="1" dirty="0">
              <a:solidFill>
                <a:schemeClr val="accent3">
                  <a:lumMod val="20000"/>
                  <a:lumOff val="80000"/>
                </a:schemeClr>
              </a:solidFill>
              <a:effectLst>
                <a:outerShdw blurRad="38100" dist="38100" dir="2700000" algn="tl">
                  <a:srgbClr val="000000">
                    <a:alpha val="43137"/>
                  </a:srgbClr>
                </a:outerShdw>
              </a:effectLst>
              <a:latin typeface="Haettenschweiler" panose="020B0706040902060204" pitchFamily="34" charset="0"/>
            </a:endParaRPr>
          </a:p>
        </p:txBody>
      </p:sp>
      <p:sp>
        <p:nvSpPr>
          <p:cNvPr id="8" name="object 8"/>
          <p:cNvSpPr txBox="1"/>
          <p:nvPr/>
        </p:nvSpPr>
        <p:spPr>
          <a:xfrm>
            <a:off x="260350" y="2458402"/>
            <a:ext cx="2182100" cy="555625"/>
          </a:xfrm>
          <a:prstGeom prst="rect">
            <a:avLst/>
          </a:prstGeom>
        </p:spPr>
        <p:txBody>
          <a:bodyPr vert="horz" wrap="square" lIns="0" tIns="13335" rIns="0" bIns="0" rtlCol="0">
            <a:spAutoFit/>
          </a:bodyPr>
          <a:lstStyle/>
          <a:p>
            <a:pPr marL="12700">
              <a:lnSpc>
                <a:spcPct val="100000"/>
              </a:lnSpc>
              <a:spcBef>
                <a:spcPts val="105"/>
              </a:spcBef>
            </a:pPr>
            <a:r>
              <a:rPr sz="1150" b="1" spc="-25" dirty="0">
                <a:solidFill>
                  <a:schemeClr val="bg2">
                    <a:lumMod val="75000"/>
                  </a:schemeClr>
                </a:solidFill>
                <a:effectLst>
                  <a:outerShdw blurRad="38100" dist="38100" dir="2700000" algn="tl">
                    <a:srgbClr val="000000">
                      <a:alpha val="43137"/>
                    </a:srgbClr>
                  </a:outerShdw>
                </a:effectLst>
                <a:latin typeface="Adobe Caslon Pro"/>
                <a:cs typeface="Adobe Caslon Pro"/>
              </a:rPr>
              <a:t>By,</a:t>
            </a:r>
            <a:endParaRPr sz="1150" dirty="0">
              <a:solidFill>
                <a:schemeClr val="bg2">
                  <a:lumMod val="75000"/>
                </a:schemeClr>
              </a:solidFill>
              <a:effectLst>
                <a:outerShdw blurRad="38100" dist="38100" dir="2700000" algn="tl">
                  <a:srgbClr val="000000">
                    <a:alpha val="43137"/>
                  </a:srgbClr>
                </a:outerShdw>
              </a:effectLst>
              <a:latin typeface="Adobe Caslon Pro"/>
              <a:cs typeface="Adobe Caslon Pro"/>
            </a:endParaRPr>
          </a:p>
          <a:p>
            <a:pPr marL="12700" marR="5080">
              <a:lnSpc>
                <a:spcPct val="100800"/>
              </a:lnSpc>
            </a:pPr>
            <a:r>
              <a:rPr sz="1150" b="1" dirty="0">
                <a:solidFill>
                  <a:schemeClr val="bg2">
                    <a:lumMod val="75000"/>
                  </a:schemeClr>
                </a:solidFill>
                <a:effectLst>
                  <a:outerShdw blurRad="38100" dist="38100" dir="2700000" algn="tl">
                    <a:srgbClr val="000000">
                      <a:alpha val="43137"/>
                    </a:srgbClr>
                  </a:outerShdw>
                </a:effectLst>
                <a:latin typeface="Adobe Caslon Pro"/>
                <a:cs typeface="Adobe Caslon Pro"/>
              </a:rPr>
              <a:t>Nihar</a:t>
            </a:r>
            <a:r>
              <a:rPr sz="1150" b="1" spc="-10" dirty="0">
                <a:solidFill>
                  <a:schemeClr val="bg2">
                    <a:lumMod val="75000"/>
                  </a:schemeClr>
                </a:solidFill>
                <a:effectLst>
                  <a:outerShdw blurRad="38100" dist="38100" dir="2700000" algn="tl">
                    <a:srgbClr val="000000">
                      <a:alpha val="43137"/>
                    </a:srgbClr>
                  </a:outerShdw>
                </a:effectLst>
                <a:latin typeface="Adobe Caslon Pro"/>
                <a:cs typeface="Adobe Caslon Pro"/>
              </a:rPr>
              <a:t> Muniraju[2072857] </a:t>
            </a:r>
            <a:r>
              <a:rPr sz="1150" b="1" dirty="0">
                <a:solidFill>
                  <a:schemeClr val="bg2">
                    <a:lumMod val="75000"/>
                  </a:schemeClr>
                </a:solidFill>
                <a:effectLst>
                  <a:outerShdw blurRad="38100" dist="38100" dir="2700000" algn="tl">
                    <a:srgbClr val="000000">
                      <a:alpha val="43137"/>
                    </a:srgbClr>
                  </a:outerShdw>
                </a:effectLst>
                <a:latin typeface="Adobe Caslon Pro"/>
                <a:cs typeface="Adobe Caslon Pro"/>
              </a:rPr>
              <a:t>Sushma</a:t>
            </a:r>
            <a:r>
              <a:rPr sz="1150" b="1" spc="15" dirty="0">
                <a:solidFill>
                  <a:schemeClr val="bg2">
                    <a:lumMod val="75000"/>
                  </a:schemeClr>
                </a:solidFill>
                <a:effectLst>
                  <a:outerShdw blurRad="38100" dist="38100" dir="2700000" algn="tl">
                    <a:srgbClr val="000000">
                      <a:alpha val="43137"/>
                    </a:srgbClr>
                  </a:outerShdw>
                </a:effectLst>
                <a:latin typeface="Adobe Caslon Pro"/>
                <a:cs typeface="Adobe Caslon Pro"/>
              </a:rPr>
              <a:t> </a:t>
            </a:r>
            <a:r>
              <a:rPr sz="1150" b="1" spc="-10" dirty="0">
                <a:solidFill>
                  <a:schemeClr val="bg2">
                    <a:lumMod val="75000"/>
                  </a:schemeClr>
                </a:solidFill>
                <a:effectLst>
                  <a:outerShdw blurRad="38100" dist="38100" dir="2700000" algn="tl">
                    <a:srgbClr val="000000">
                      <a:alpha val="43137"/>
                    </a:srgbClr>
                  </a:outerShdw>
                </a:effectLst>
                <a:latin typeface="Adobe Caslon Pro"/>
                <a:cs typeface="Adobe Caslon Pro"/>
              </a:rPr>
              <a:t>Nagula</a:t>
            </a:r>
            <a:r>
              <a:rPr lang="en-US" sz="1150" b="1" spc="-10" dirty="0">
                <a:solidFill>
                  <a:schemeClr val="bg2">
                    <a:lumMod val="75000"/>
                  </a:schemeClr>
                </a:solidFill>
                <a:effectLst>
                  <a:outerShdw blurRad="38100" dist="38100" dir="2700000" algn="tl">
                    <a:srgbClr val="000000">
                      <a:alpha val="43137"/>
                    </a:srgbClr>
                  </a:outerShdw>
                </a:effectLst>
                <a:latin typeface="Adobe Caslon Pro"/>
                <a:cs typeface="Adobe Caslon Pro"/>
              </a:rPr>
              <a:t>[2154263]</a:t>
            </a:r>
            <a:endParaRPr sz="1150" dirty="0">
              <a:solidFill>
                <a:schemeClr val="bg2">
                  <a:lumMod val="75000"/>
                </a:schemeClr>
              </a:solidFill>
              <a:effectLst>
                <a:outerShdw blurRad="38100" dist="38100" dir="2700000" algn="tl">
                  <a:srgbClr val="000000">
                    <a:alpha val="43137"/>
                  </a:srgbClr>
                </a:outerShdw>
              </a:effectLst>
              <a:latin typeface="Adobe Caslon Pro"/>
              <a:cs typeface="Adobe Caslon Pr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12" y="1815059"/>
            <a:ext cx="2124022" cy="1480591"/>
          </a:xfrm>
          <a:prstGeom prst="rect">
            <a:avLst/>
          </a:prstGeom>
        </p:spPr>
      </p:pic>
      <p:grpSp>
        <p:nvGrpSpPr>
          <p:cNvPr id="3" name="object 3"/>
          <p:cNvGrpSpPr/>
          <p:nvPr/>
        </p:nvGrpSpPr>
        <p:grpSpPr>
          <a:xfrm>
            <a:off x="3763099" y="0"/>
            <a:ext cx="2089150" cy="2049780"/>
            <a:chOff x="3763099" y="0"/>
            <a:chExt cx="2089150" cy="204978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3763099" y="0"/>
              <a:ext cx="2089060" cy="2049729"/>
            </a:xfrm>
            <a:prstGeom prst="rect">
              <a:avLst/>
            </a:prstGeom>
          </p:spPr>
        </p:pic>
      </p:grpSp>
      <p:sp>
        <p:nvSpPr>
          <p:cNvPr id="7" name="object 7"/>
          <p:cNvSpPr txBox="1">
            <a:spLocks noGrp="1"/>
          </p:cNvSpPr>
          <p:nvPr>
            <p:ph type="title"/>
          </p:nvPr>
        </p:nvSpPr>
        <p:spPr>
          <a:xfrm>
            <a:off x="2546350" y="27311"/>
            <a:ext cx="1013344" cy="447435"/>
          </a:xfrm>
          <a:prstGeom prst="rect">
            <a:avLst/>
          </a:prstGeom>
        </p:spPr>
        <p:txBody>
          <a:bodyPr vert="horz" wrap="square" lIns="0" tIns="228605" rIns="0" bIns="0" rtlCol="0">
            <a:spAutoFit/>
          </a:bodyPr>
          <a:lstStyle/>
          <a:p>
            <a:pPr marL="12700">
              <a:lnSpc>
                <a:spcPts val="1370"/>
              </a:lnSpc>
            </a:pPr>
            <a:r>
              <a:rPr lang="en-US" sz="2400" spc="-25" dirty="0">
                <a:solidFill>
                  <a:schemeClr val="bg2">
                    <a:lumMod val="75000"/>
                  </a:schemeClr>
                </a:solidFill>
                <a:latin typeface="Bernard MT Condensed" panose="02050806060905020404" pitchFamily="18" charset="0"/>
                <a:cs typeface="Verdana"/>
              </a:rPr>
              <a:t>Results</a:t>
            </a:r>
            <a:endParaRPr sz="2400" dirty="0">
              <a:solidFill>
                <a:schemeClr val="bg2">
                  <a:lumMod val="75000"/>
                </a:schemeClr>
              </a:solidFill>
              <a:latin typeface="Bernard MT Condensed" panose="02050806060905020404" pitchFamily="18" charset="0"/>
              <a:cs typeface="Verdana"/>
            </a:endParaRPr>
          </a:p>
        </p:txBody>
      </p:sp>
      <p:sp>
        <p:nvSpPr>
          <p:cNvPr id="19" name="Content Placeholder 18">
            <a:extLst>
              <a:ext uri="{FF2B5EF4-FFF2-40B4-BE49-F238E27FC236}">
                <a16:creationId xmlns:a16="http://schemas.microsoft.com/office/drawing/2014/main" id="{5E5945A4-E6B2-E4F8-FA63-20332A27EA16}"/>
              </a:ext>
            </a:extLst>
          </p:cNvPr>
          <p:cNvSpPr>
            <a:spLocks noGrp="1"/>
          </p:cNvSpPr>
          <p:nvPr>
            <p:ph sz="half" idx="3"/>
          </p:nvPr>
        </p:nvSpPr>
        <p:spPr>
          <a:xfrm>
            <a:off x="107950" y="336186"/>
            <a:ext cx="5638800" cy="2708434"/>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Sentimental analysis</a:t>
            </a:r>
          </a:p>
          <a:p>
            <a:endParaRPr lang="en-US" sz="1200" b="1" dirty="0">
              <a:latin typeface="Bernard MT Condensed" panose="02050806060905020404" pitchFamily="18" charset="0"/>
            </a:endParaRPr>
          </a:p>
          <a:p>
            <a:pPr marL="171450" indent="-171450">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The polarity score for the headlines has been retrieved ranging between -1 and 1.</a:t>
            </a:r>
          </a:p>
          <a:p>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r>
              <a:rPr lang="en-US" sz="800" b="1" dirty="0">
                <a:solidFill>
                  <a:schemeClr val="tx1"/>
                </a:solidFill>
                <a:effectLst>
                  <a:outerShdw blurRad="38100" dist="38100" dir="2700000" algn="tl">
                    <a:srgbClr val="000000">
                      <a:alpha val="43137"/>
                    </a:srgbClr>
                  </a:outerShdw>
                </a:effectLst>
                <a:latin typeface="Adobe Caslon Pro"/>
              </a:rPr>
              <a:t>From the plot , we can see most of the headlines in the dataset are categorized as Negative and Neutral and we have very few headlines labelled as Positive.</a:t>
            </a:r>
          </a:p>
        </p:txBody>
      </p:sp>
      <p:pic>
        <p:nvPicPr>
          <p:cNvPr id="8" name="Picture 7" descr="A row of colorful objects&#10;&#10;Description automatically generated with medium confidence">
            <a:extLst>
              <a:ext uri="{FF2B5EF4-FFF2-40B4-BE49-F238E27FC236}">
                <a16:creationId xmlns:a16="http://schemas.microsoft.com/office/drawing/2014/main" id="{B28EB904-8788-C70A-A519-8277CCB9D8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350" y="907529"/>
            <a:ext cx="5181600" cy="1480591"/>
          </a:xfrm>
          <a:prstGeom prst="rect">
            <a:avLst/>
          </a:prstGeom>
        </p:spPr>
      </p:pic>
    </p:spTree>
    <p:extLst>
      <p:ext uri="{BB962C8B-B14F-4D97-AF65-F5344CB8AC3E}">
        <p14:creationId xmlns:p14="http://schemas.microsoft.com/office/powerpoint/2010/main" val="36526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811248"/>
            <a:ext cx="2124022" cy="1480591"/>
          </a:xfrm>
          <a:prstGeom prst="rect">
            <a:avLst/>
          </a:prstGeom>
        </p:spPr>
      </p:pic>
      <p:pic>
        <p:nvPicPr>
          <p:cNvPr id="3" name="object 3"/>
          <p:cNvPicPr/>
          <p:nvPr/>
        </p:nvPicPr>
        <p:blipFill>
          <a:blip r:embed="rId3" cstate="print"/>
          <a:stretch>
            <a:fillRect/>
          </a:stretch>
        </p:blipFill>
        <p:spPr>
          <a:xfrm>
            <a:off x="4838814" y="0"/>
            <a:ext cx="1013345" cy="1727492"/>
          </a:xfrm>
          <a:prstGeom prst="rect">
            <a:avLst/>
          </a:prstGeom>
        </p:spPr>
      </p:pic>
      <p:grpSp>
        <p:nvGrpSpPr>
          <p:cNvPr id="5" name="object 5"/>
          <p:cNvGrpSpPr/>
          <p:nvPr/>
        </p:nvGrpSpPr>
        <p:grpSpPr>
          <a:xfrm>
            <a:off x="3020182" y="0"/>
            <a:ext cx="2834518" cy="4010025"/>
            <a:chOff x="1854475" y="0"/>
            <a:chExt cx="3329952" cy="4432006"/>
          </a:xfrm>
        </p:grpSpPr>
        <p:pic>
          <p:nvPicPr>
            <p:cNvPr id="6" name="object 6"/>
            <p:cNvPicPr/>
            <p:nvPr/>
          </p:nvPicPr>
          <p:blipFill>
            <a:blip r:embed="rId4" cstate="print"/>
            <a:stretch>
              <a:fillRect/>
            </a:stretch>
          </p:blipFill>
          <p:spPr>
            <a:xfrm>
              <a:off x="2351197" y="1356412"/>
              <a:ext cx="2833230" cy="3075594"/>
            </a:xfrm>
            <a:prstGeom prst="rect">
              <a:avLst/>
            </a:prstGeom>
          </p:spPr>
        </p:pic>
        <p:pic>
          <p:nvPicPr>
            <p:cNvPr id="7" name="object 7"/>
            <p:cNvPicPr/>
            <p:nvPr/>
          </p:nvPicPr>
          <p:blipFill>
            <a:blip r:embed="rId5" cstate="print"/>
            <a:stretch>
              <a:fillRect/>
            </a:stretch>
          </p:blipFill>
          <p:spPr>
            <a:xfrm>
              <a:off x="1854475" y="0"/>
              <a:ext cx="3288630" cy="1052728"/>
            </a:xfrm>
            <a:prstGeom prst="rect">
              <a:avLst/>
            </a:prstGeom>
          </p:spPr>
        </p:pic>
      </p:grpSp>
      <p:sp>
        <p:nvSpPr>
          <p:cNvPr id="8" name="object 8"/>
          <p:cNvSpPr txBox="1">
            <a:spLocks noGrp="1"/>
          </p:cNvSpPr>
          <p:nvPr>
            <p:ph type="title"/>
          </p:nvPr>
        </p:nvSpPr>
        <p:spPr>
          <a:xfrm>
            <a:off x="29235" y="155142"/>
            <a:ext cx="2186623" cy="453970"/>
          </a:xfrm>
          <a:prstGeom prst="rect">
            <a:avLst/>
          </a:prstGeom>
        </p:spPr>
        <p:txBody>
          <a:bodyPr vert="horz" wrap="square" lIns="0" tIns="15240" rIns="0" bIns="0" rtlCol="0">
            <a:spAutoFit/>
          </a:bodyPr>
          <a:lstStyle/>
          <a:p>
            <a:pPr marL="12700">
              <a:lnSpc>
                <a:spcPct val="100000"/>
              </a:lnSpc>
              <a:spcBef>
                <a:spcPts val="120"/>
              </a:spcBef>
            </a:pPr>
            <a:r>
              <a:rPr lang="en-US" spc="250" dirty="0"/>
              <a:t>Conclusion</a:t>
            </a:r>
            <a:endParaRPr spc="-150" dirty="0"/>
          </a:p>
        </p:txBody>
      </p:sp>
      <p:sp>
        <p:nvSpPr>
          <p:cNvPr id="10" name="object 10"/>
          <p:cNvSpPr txBox="1">
            <a:spLocks noGrp="1"/>
          </p:cNvSpPr>
          <p:nvPr>
            <p:ph type="body" idx="1"/>
          </p:nvPr>
        </p:nvSpPr>
        <p:spPr>
          <a:xfrm>
            <a:off x="82808" y="657225"/>
            <a:ext cx="5410200" cy="2736647"/>
          </a:xfrm>
          <a:prstGeom prst="rect">
            <a:avLst/>
          </a:prstGeom>
        </p:spPr>
        <p:txBody>
          <a:bodyPr vert="horz" wrap="square" lIns="0" tIns="66040" rIns="0" bIns="0" rtlCol="0">
            <a:spAutoFit/>
          </a:bodyPr>
          <a:lstStyle/>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In summary, we applied multiple regression models to predict stock price changes, using technical indicators for feature engineering. </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implemented hyperparameter tuning for Random Forest and evaluated models using RMSE and MAE.</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used  ensemble methods and checked which models were performing better with minimum and maximum rmse and checked if ensemble method did better than  random forest.</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Our comprehensive analysis of NASDAQ stock sentiment from 2019 to 2023 reveals that while sentiment scores provide some insights into market perception, their direct impact on stock prices is limited. </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The weak correlations and low predictive power of sentiment scores in our linear regression model suggest that stock price movements are influenced by a multitude of factors beyond news sentiment alone. </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This underscores the importance of incorporating a broader set of variables and considering other market dynamics for more accurate stock price prediction and investment strategies. </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Further research in this area could explore the integration of alternative data sources and more sophisticated modeling techniques to better capture the complex interplay between market sentiment and stock performance.</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Future work includes exploring other machine learning techniques, incorporating more features, and extending the analysis to more stocks and perform sentimental analysis for predicting stocks.</a:t>
            </a:r>
          </a:p>
          <a:p>
            <a:pPr marL="184150" indent="-171450">
              <a:spcBef>
                <a:spcPts val="520"/>
              </a:spcBef>
              <a:buFont typeface="Wingdings"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2700">
              <a:spcBef>
                <a:spcPts val="520"/>
              </a:spcBef>
            </a:pPr>
            <a:endParaRPr lang="en-IN" sz="800" b="1" dirty="0">
              <a:solidFill>
                <a:schemeClr val="tx1"/>
              </a:solidFill>
              <a:effectLst>
                <a:outerShdw blurRad="38100" dist="38100" dir="2700000" algn="tl">
                  <a:srgbClr val="000000">
                    <a:alpha val="43137"/>
                  </a:srgbClr>
                </a:outerShdw>
              </a:effectLst>
              <a:latin typeface="Adobe Caslon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92250" y="3810"/>
            <a:ext cx="5852160" cy="3291840"/>
            <a:chOff x="0" y="0"/>
            <a:chExt cx="5852160" cy="3291840"/>
          </a:xfrm>
        </p:grpSpPr>
        <p:pic>
          <p:nvPicPr>
            <p:cNvPr id="3" name="object 3"/>
            <p:cNvPicPr/>
            <p:nvPr/>
          </p:nvPicPr>
          <p:blipFill>
            <a:blip r:embed="rId2" cstate="print"/>
            <a:stretch>
              <a:fillRect/>
            </a:stretch>
          </p:blipFill>
          <p:spPr>
            <a:xfrm>
              <a:off x="1297114" y="0"/>
              <a:ext cx="4555045" cy="3291840"/>
            </a:xfrm>
            <a:prstGeom prst="rect">
              <a:avLst/>
            </a:prstGeom>
          </p:spPr>
        </p:pic>
        <p:pic>
          <p:nvPicPr>
            <p:cNvPr id="4" name="object 4"/>
            <p:cNvPicPr/>
            <p:nvPr/>
          </p:nvPicPr>
          <p:blipFill>
            <a:blip r:embed="rId3" cstate="print"/>
            <a:stretch>
              <a:fillRect/>
            </a:stretch>
          </p:blipFill>
          <p:spPr>
            <a:xfrm>
              <a:off x="0" y="1799047"/>
              <a:ext cx="1462592" cy="1492792"/>
            </a:xfrm>
            <a:prstGeom prst="rect">
              <a:avLst/>
            </a:prstGeom>
          </p:spPr>
        </p:pic>
        <p:pic>
          <p:nvPicPr>
            <p:cNvPr id="5" name="object 5"/>
            <p:cNvPicPr/>
            <p:nvPr/>
          </p:nvPicPr>
          <p:blipFill>
            <a:blip r:embed="rId4" cstate="print"/>
            <a:stretch>
              <a:fillRect/>
            </a:stretch>
          </p:blipFill>
          <p:spPr>
            <a:xfrm>
              <a:off x="4838814" y="0"/>
              <a:ext cx="1013345" cy="1727492"/>
            </a:xfrm>
            <a:prstGeom prst="rect">
              <a:avLst/>
            </a:prstGeom>
          </p:spPr>
        </p:pic>
      </p:grpSp>
      <p:sp>
        <p:nvSpPr>
          <p:cNvPr id="6" name="object 6"/>
          <p:cNvSpPr txBox="1">
            <a:spLocks noGrp="1"/>
          </p:cNvSpPr>
          <p:nvPr>
            <p:ph type="title"/>
          </p:nvPr>
        </p:nvSpPr>
        <p:spPr>
          <a:xfrm>
            <a:off x="733583" y="-61112"/>
            <a:ext cx="2346167" cy="565937"/>
          </a:xfrm>
          <a:prstGeom prst="rect">
            <a:avLst/>
          </a:prstGeom>
        </p:spPr>
        <p:txBody>
          <a:bodyPr vert="horz" wrap="square" lIns="0" tIns="13335" rIns="0" bIns="0" rtlCol="0">
            <a:spAutoFit/>
          </a:bodyPr>
          <a:lstStyle/>
          <a:p>
            <a:pPr marL="12700" algn="ctr">
              <a:spcBef>
                <a:spcPts val="105"/>
              </a:spcBef>
            </a:pPr>
            <a:br>
              <a:rPr lang="en-IN" sz="1200" b="1" dirty="0">
                <a:solidFill>
                  <a:schemeClr val="bg2">
                    <a:lumMod val="75000"/>
                  </a:schemeClr>
                </a:solidFill>
                <a:latin typeface="Haettenschweiler" panose="020B0706040902060204" pitchFamily="34" charset="0"/>
              </a:rPr>
            </a:br>
            <a:r>
              <a:rPr lang="en-IN"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rPr>
              <a:t>INTRODUCTION</a:t>
            </a:r>
            <a:endParaRPr sz="2400" dirty="0">
              <a:effectLst>
                <a:outerShdw blurRad="38100" dist="38100" dir="2700000" algn="tl">
                  <a:srgbClr val="000000">
                    <a:alpha val="43137"/>
                  </a:srgbClr>
                </a:outerShdw>
              </a:effectLst>
              <a:latin typeface="Tahoma"/>
              <a:cs typeface="Tahoma"/>
            </a:endParaRPr>
          </a:p>
        </p:txBody>
      </p:sp>
      <p:sp>
        <p:nvSpPr>
          <p:cNvPr id="7" name="object 7"/>
          <p:cNvSpPr txBox="1"/>
          <p:nvPr/>
        </p:nvSpPr>
        <p:spPr>
          <a:xfrm>
            <a:off x="107950" y="511213"/>
            <a:ext cx="3591042" cy="2630015"/>
          </a:xfrm>
          <a:prstGeom prst="rect">
            <a:avLst/>
          </a:prstGeom>
        </p:spPr>
        <p:txBody>
          <a:bodyPr vert="horz" wrap="square" lIns="0" tIns="15240" rIns="0" bIns="0" rtlCol="0">
            <a:spAutoFit/>
          </a:bodyPr>
          <a:lstStyle/>
          <a:p>
            <a:pPr marL="171450" indent="-171450" algn="just">
              <a:lnSpc>
                <a:spcPct val="107000"/>
              </a:lnSpc>
              <a:spcAft>
                <a:spcPts val="800"/>
              </a:spcAft>
              <a:buFont typeface="Wingdings" panose="05000000000000000000" pitchFamily="2" charset="2"/>
              <a:buChar char="Ø"/>
            </a:pPr>
            <a:r>
              <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We have analysed a dataset spanning from January 2, 2019, to December 29, 2023, encompassing stock tickers such as Apple, Google, Microsoft, Intel, and Nvidia.</a:t>
            </a:r>
          </a:p>
          <a:p>
            <a:pPr marL="171450" indent="-171450" algn="just">
              <a:lnSpc>
                <a:spcPct val="107000"/>
              </a:lnSpc>
              <a:spcAft>
                <a:spcPts val="800"/>
              </a:spcAft>
              <a:buFont typeface="Wingdings" panose="05000000000000000000" pitchFamily="2" charset="2"/>
              <a:buChar char="Ø"/>
            </a:pPr>
            <a:r>
              <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Our approach involved developing classifiers to predict the directional movement of these stock tickers—whether they will go up or down. Additionally, we implemented regression models to forecast the 1-day and 7day future percentage change in stock price.</a:t>
            </a:r>
          </a:p>
          <a:p>
            <a:pPr marL="171450" indent="-171450" algn="just">
              <a:lnSpc>
                <a:spcPct val="107000"/>
              </a:lnSpc>
              <a:spcAft>
                <a:spcPts val="800"/>
              </a:spcAft>
              <a:buFont typeface="Wingdings" panose="05000000000000000000" pitchFamily="2" charset="2"/>
              <a:buChar char="Ø"/>
            </a:pPr>
            <a:r>
              <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We have made use of random forest model to check how the model preforms on all the tickers.</a:t>
            </a:r>
            <a:endPar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endParaRPr>
          </a:p>
          <a:p>
            <a:pPr marL="171450" indent="-171450" algn="just">
              <a:lnSpc>
                <a:spcPct val="107000"/>
              </a:lnSpc>
              <a:spcAft>
                <a:spcPts val="800"/>
              </a:spcAft>
              <a:buFont typeface="Wingdings" panose="05000000000000000000" pitchFamily="2" charset="2"/>
              <a:buChar char="Ø"/>
            </a:pPr>
            <a:r>
              <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And then we utilized more than five different models in our analysis and subsequently integrated them into an ensemble model using a voting regressor for enhanced accuracy. </a:t>
            </a:r>
          </a:p>
          <a:p>
            <a:pPr marL="171450" indent="-171450" algn="just">
              <a:lnSpc>
                <a:spcPct val="107000"/>
              </a:lnSpc>
              <a:spcAft>
                <a:spcPts val="800"/>
              </a:spcAft>
              <a:buFont typeface="Wingdings" panose="05000000000000000000" pitchFamily="2" charset="2"/>
              <a:buChar char="Ø"/>
            </a:pPr>
            <a:r>
              <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To complement our quantitative analysis, we also incorporated sentiment analysis to evaluate its impact on the percentage change of the stock prices.</a:t>
            </a:r>
          </a:p>
          <a:p>
            <a:pPr marL="171450" indent="-171450" algn="just">
              <a:lnSpc>
                <a:spcPct val="107000"/>
              </a:lnSpc>
              <a:spcAft>
                <a:spcPts val="800"/>
              </a:spcAft>
              <a:buFont typeface="Wingdings" panose="05000000000000000000" pitchFamily="2" charset="2"/>
              <a:buChar char="Ø"/>
            </a:pPr>
            <a:endPar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endParaRPr>
          </a:p>
        </p:txBody>
      </p:sp>
      <p:pic>
        <p:nvPicPr>
          <p:cNvPr id="8" name="object 8"/>
          <p:cNvPicPr/>
          <p:nvPr/>
        </p:nvPicPr>
        <p:blipFill>
          <a:blip r:embed="rId5" cstate="print"/>
          <a:stretch>
            <a:fillRect/>
          </a:stretch>
        </p:blipFill>
        <p:spPr>
          <a:xfrm>
            <a:off x="3853117" y="0"/>
            <a:ext cx="2001583" cy="3295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852159" cy="3295650"/>
            <a:chOff x="0" y="0"/>
            <a:chExt cx="5852159" cy="3295650"/>
          </a:xfrm>
        </p:grpSpPr>
        <p:pic>
          <p:nvPicPr>
            <p:cNvPr id="3" name="object 3"/>
            <p:cNvPicPr/>
            <p:nvPr/>
          </p:nvPicPr>
          <p:blipFill>
            <a:blip r:embed="rId2" cstate="print"/>
            <a:stretch>
              <a:fillRect/>
            </a:stretch>
          </p:blipFill>
          <p:spPr>
            <a:xfrm>
              <a:off x="1295499" y="3810"/>
              <a:ext cx="4555045" cy="3291840"/>
            </a:xfrm>
            <a:prstGeom prst="rect">
              <a:avLst/>
            </a:prstGeom>
          </p:spPr>
        </p:pic>
        <p:pic>
          <p:nvPicPr>
            <p:cNvPr id="4" name="object 4"/>
            <p:cNvPicPr/>
            <p:nvPr/>
          </p:nvPicPr>
          <p:blipFill>
            <a:blip r:embed="rId3" cstate="print"/>
            <a:stretch>
              <a:fillRect/>
            </a:stretch>
          </p:blipFill>
          <p:spPr>
            <a:xfrm>
              <a:off x="0" y="1799047"/>
              <a:ext cx="1462592" cy="1492792"/>
            </a:xfrm>
            <a:prstGeom prst="rect">
              <a:avLst/>
            </a:prstGeom>
          </p:spPr>
        </p:pic>
        <p:pic>
          <p:nvPicPr>
            <p:cNvPr id="5" name="object 5"/>
            <p:cNvPicPr/>
            <p:nvPr/>
          </p:nvPicPr>
          <p:blipFill>
            <a:blip r:embed="rId4" cstate="print"/>
            <a:stretch>
              <a:fillRect/>
            </a:stretch>
          </p:blipFill>
          <p:spPr>
            <a:xfrm>
              <a:off x="4838814" y="0"/>
              <a:ext cx="1013345" cy="1727492"/>
            </a:xfrm>
            <a:prstGeom prst="rect">
              <a:avLst/>
            </a:prstGeom>
          </p:spPr>
        </p:pic>
      </p:grpSp>
      <p:sp>
        <p:nvSpPr>
          <p:cNvPr id="6" name="object 6"/>
          <p:cNvSpPr txBox="1">
            <a:spLocks noGrp="1"/>
          </p:cNvSpPr>
          <p:nvPr>
            <p:ph type="title"/>
          </p:nvPr>
        </p:nvSpPr>
        <p:spPr>
          <a:xfrm>
            <a:off x="99106" y="-122946"/>
            <a:ext cx="5571444" cy="936795"/>
          </a:xfrm>
          <a:prstGeom prst="rect">
            <a:avLst/>
          </a:prstGeom>
        </p:spPr>
        <p:txBody>
          <a:bodyPr vert="horz" wrap="square" lIns="0" tIns="13335" rIns="0" bIns="0" rtlCol="0">
            <a:spAutoFit/>
          </a:bodyPr>
          <a:lstStyle/>
          <a:p>
            <a:pPr marL="12700" algn="ctr">
              <a:spcBef>
                <a:spcPts val="105"/>
              </a:spcBef>
            </a:pPr>
            <a:br>
              <a:rPr lang="en-IN" sz="1200" b="1" dirty="0">
                <a:solidFill>
                  <a:schemeClr val="bg2">
                    <a:lumMod val="75000"/>
                  </a:schemeClr>
                </a:solidFill>
                <a:latin typeface="Haettenschweiler" panose="020B0706040902060204" pitchFamily="34" charset="0"/>
              </a:rPr>
            </a:br>
            <a:r>
              <a:rPr lang="en-IN"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rPr>
              <a:t>Data Fetching, Exploration, Feature Engineering, Preprocessing</a:t>
            </a:r>
            <a:endParaRPr sz="2400" dirty="0">
              <a:effectLst>
                <a:outerShdw blurRad="38100" dist="38100" dir="2700000" algn="tl">
                  <a:srgbClr val="000000">
                    <a:alpha val="43137"/>
                  </a:srgbClr>
                </a:outerShdw>
              </a:effectLst>
              <a:latin typeface="Tahoma"/>
              <a:cs typeface="Tahoma"/>
            </a:endParaRPr>
          </a:p>
        </p:txBody>
      </p:sp>
      <p:sp>
        <p:nvSpPr>
          <p:cNvPr id="7" name="object 7"/>
          <p:cNvSpPr txBox="1"/>
          <p:nvPr/>
        </p:nvSpPr>
        <p:spPr>
          <a:xfrm>
            <a:off x="99106" y="840483"/>
            <a:ext cx="5647644" cy="1766317"/>
          </a:xfrm>
          <a:prstGeom prst="rect">
            <a:avLst/>
          </a:prstGeom>
        </p:spPr>
        <p:txBody>
          <a:bodyPr vert="horz" wrap="square" lIns="0" tIns="15240" rIns="0" bIns="0" rtlCol="0">
            <a:spAutoFit/>
          </a:bodyPr>
          <a:lstStyle/>
          <a:p>
            <a:pPr marL="171450" indent="-171450" algn="just">
              <a:lnSpc>
                <a:spcPct val="107000"/>
              </a:lnSpc>
              <a:spcAft>
                <a:spcPts val="800"/>
              </a:spcAft>
              <a:buFont typeface="Wingdings" panose="05000000000000000000" pitchFamily="2" charset="2"/>
              <a:buChar char="Ø"/>
            </a:pPr>
            <a:r>
              <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We utilized Yahoo Finance to download historical Adj_Close of stock data for Apple, Google, Microsoft, Intel, and Nvidia.</a:t>
            </a:r>
            <a:endPar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endParaRPr>
          </a:p>
          <a:p>
            <a:pPr marL="171450" indent="-171450" algn="just">
              <a:lnSpc>
                <a:spcPct val="107000"/>
              </a:lnSpc>
              <a:spcAft>
                <a:spcPts val="800"/>
              </a:spcAft>
              <a:buFont typeface="Wingdings" panose="05000000000000000000" pitchFamily="2" charset="2"/>
              <a:buChar char="Ø"/>
            </a:pPr>
            <a:r>
              <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We have used 18 indicators which include Simple Moving Average (SMA), Exponential Moving Average (EMA), Moving Average Convergence Divergence (MACD), Relative Strength Index (RSI), Commodity Channel Index (CCI), and others to capture the trend.</a:t>
            </a:r>
          </a:p>
          <a:p>
            <a:pPr marL="171450" indent="-171450" algn="just">
              <a:lnSpc>
                <a:spcPct val="107000"/>
              </a:lnSpc>
              <a:spcAft>
                <a:spcPts val="800"/>
              </a:spcAft>
              <a:buFont typeface="Wingdings" panose="05000000000000000000" pitchFamily="2" charset="2"/>
              <a:buChar char="Ø"/>
            </a:pPr>
            <a:r>
              <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For Data preprocessing we handled all missing values, normalized features using standard scaler, removed highly correlated features, apply PCA for dimensionality reduction.</a:t>
            </a:r>
          </a:p>
          <a:p>
            <a:pPr marL="171450" indent="-171450" algn="just">
              <a:lnSpc>
                <a:spcPct val="107000"/>
              </a:lnSpc>
              <a:spcAft>
                <a:spcPts val="800"/>
              </a:spcAft>
              <a:buFont typeface="Wingdings" panose="05000000000000000000" pitchFamily="2" charset="2"/>
              <a:buChar char="Ø"/>
            </a:pPr>
            <a:r>
              <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For sentiment analysis, we utilized the FNSPID dataset introduced in the paper "FNSPID: A Comprehensive Financial News Dataset in Time Series". This dataset spans from 1999 to 2023 and integrates stock prices with financial news for 4,775 S&amp;P500 companies. It provides a large-scale resource that combines quantitative and qualitative sentiment analyses, facilitating advanced research in financial modelling, sentiment analysis, and time-series prediction.</a:t>
            </a:r>
          </a:p>
        </p:txBody>
      </p:sp>
    </p:spTree>
    <p:extLst>
      <p:ext uri="{BB962C8B-B14F-4D97-AF65-F5344CB8AC3E}">
        <p14:creationId xmlns:p14="http://schemas.microsoft.com/office/powerpoint/2010/main" val="1699828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550" y="-257175"/>
            <a:ext cx="1524000" cy="600554"/>
          </a:xfrm>
          <a:prstGeom prst="rect">
            <a:avLst/>
          </a:prstGeom>
        </p:spPr>
        <p:txBody>
          <a:bodyPr vert="horz" wrap="square" lIns="0" tIns="228605" rIns="0" bIns="0" rtlCol="0">
            <a:spAutoFit/>
          </a:bodyPr>
          <a:lstStyle/>
          <a:p>
            <a:pPr marL="12700">
              <a:lnSpc>
                <a:spcPts val="3410"/>
              </a:lnSpc>
              <a:spcBef>
                <a:spcPts val="120"/>
              </a:spcBef>
            </a:pPr>
            <a:r>
              <a:rPr lang="en-US"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cs typeface="Verdana"/>
              </a:rPr>
              <a:t>METHODLOGY</a:t>
            </a:r>
            <a:endParaRPr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cs typeface="Verdana"/>
            </a:endParaRPr>
          </a:p>
        </p:txBody>
      </p:sp>
      <p:sp>
        <p:nvSpPr>
          <p:cNvPr id="4" name="Content Placeholder 3">
            <a:extLst>
              <a:ext uri="{FF2B5EF4-FFF2-40B4-BE49-F238E27FC236}">
                <a16:creationId xmlns:a16="http://schemas.microsoft.com/office/drawing/2014/main" id="{A8F34E77-2284-9844-A53D-7D5F62B22994}"/>
              </a:ext>
            </a:extLst>
          </p:cNvPr>
          <p:cNvSpPr>
            <a:spLocks noGrp="1"/>
          </p:cNvSpPr>
          <p:nvPr>
            <p:ph sz="half" idx="2"/>
          </p:nvPr>
        </p:nvSpPr>
        <p:spPr>
          <a:xfrm>
            <a:off x="237208" y="428625"/>
            <a:ext cx="2601865" cy="2215991"/>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Stock Prediction:</a:t>
            </a:r>
          </a:p>
          <a:p>
            <a:endParaRPr lang="en-US" sz="1200" b="1" dirty="0">
              <a:effectLst>
                <a:outerShdw blurRad="38100" dist="38100" dir="2700000" algn="tl">
                  <a:srgbClr val="000000">
                    <a:alpha val="43137"/>
                  </a:srgbClr>
                </a:outerShdw>
              </a:effectLst>
              <a:latin typeface="Bernard MT Condensed" panose="02050806060905020404" pitchFamily="18" charset="0"/>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have trained our data on 5 types of different model classifiers such as random forest, svc, decision tree, xgboost, catboost and performed  hyperparameters using grid search and then sent all the models to an ensemble model to check how better they can perform on the precision and recall of the classification report.</a:t>
            </a:r>
          </a:p>
          <a:p>
            <a:pPr algn="just"/>
            <a:r>
              <a:rPr lang="en-US" sz="800" b="1" dirty="0">
                <a:solidFill>
                  <a:schemeClr val="tx1"/>
                </a:solidFill>
                <a:effectLst>
                  <a:outerShdw blurRad="38100" dist="38100" dir="2700000" algn="tl">
                    <a:srgbClr val="000000">
                      <a:alpha val="43137"/>
                    </a:srgbClr>
                  </a:outerShdw>
                </a:effectLst>
                <a:latin typeface="Adobe Caslon Pro"/>
              </a:rPr>
              <a:t> </a:t>
            </a: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Then  simultaneously we have performed the regression style percentage prediction on models such as gradient boosting, ridge, laso, random forest, svr, decision tree, xgboost, adaboost, catboost with hyperparameter tuning and then send data to the ensemble method to check the voting of a good ensemble method. </a:t>
            </a:r>
            <a:endParaRPr lang="en-IN" sz="800" b="1" dirty="0">
              <a:solidFill>
                <a:schemeClr val="tx1"/>
              </a:solidFill>
              <a:effectLst>
                <a:outerShdw blurRad="38100" dist="38100" dir="2700000" algn="tl">
                  <a:srgbClr val="000000">
                    <a:alpha val="43137"/>
                  </a:srgbClr>
                </a:outerShdw>
              </a:effectLst>
              <a:latin typeface="Adobe Caslon Pro"/>
            </a:endParaRPr>
          </a:p>
        </p:txBody>
      </p:sp>
      <p:sp>
        <p:nvSpPr>
          <p:cNvPr id="5" name="Content Placeholder 4">
            <a:extLst>
              <a:ext uri="{FF2B5EF4-FFF2-40B4-BE49-F238E27FC236}">
                <a16:creationId xmlns:a16="http://schemas.microsoft.com/office/drawing/2014/main" id="{C29A49CD-9680-FEEF-0516-1B66A040C2E6}"/>
              </a:ext>
            </a:extLst>
          </p:cNvPr>
          <p:cNvSpPr>
            <a:spLocks noGrp="1"/>
          </p:cNvSpPr>
          <p:nvPr>
            <p:ph sz="half" idx="3"/>
          </p:nvPr>
        </p:nvSpPr>
        <p:spPr>
          <a:xfrm>
            <a:off x="3015627" y="428625"/>
            <a:ext cx="2546794" cy="2523768"/>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Sentimental analysis:</a:t>
            </a:r>
          </a:p>
          <a:p>
            <a:endParaRPr lang="en-US" sz="1200" dirty="0">
              <a:latin typeface="Bernard MT Condensed" panose="02050806060905020404" pitchFamily="18" charset="0"/>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sentimental analysis, We used the transformers library from Hugging Face to initialize a pre-trained BERT model specifically fine-tuned for sentiment analysis. </a:t>
            </a:r>
          </a:p>
          <a:p>
            <a:pPr lvl="0" algn="just"/>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Given the large volume of news articles, we split the data into manageable batches and utilized multiprocessing to speed up the sentiment analysis process. </a:t>
            </a:r>
          </a:p>
          <a:p>
            <a:pPr lvl="0" algn="just"/>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The sentiment scores were averaged on daily basis for each stock symbol to create a daily sentiment score. This step ensured that we captured the overall sentiment trend for each stock on any given day.</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IN" sz="1200" b="1" dirty="0">
              <a:latin typeface="Bernard MT Condensed" panose="020508060609050204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550" y="-257175"/>
            <a:ext cx="1524000" cy="600554"/>
          </a:xfrm>
          <a:prstGeom prst="rect">
            <a:avLst/>
          </a:prstGeom>
        </p:spPr>
        <p:txBody>
          <a:bodyPr vert="horz" wrap="square" lIns="0" tIns="228605" rIns="0" bIns="0" rtlCol="0">
            <a:spAutoFit/>
          </a:bodyPr>
          <a:lstStyle/>
          <a:p>
            <a:pPr marL="12700">
              <a:lnSpc>
                <a:spcPts val="3410"/>
              </a:lnSpc>
              <a:spcBef>
                <a:spcPts val="120"/>
              </a:spcBef>
            </a:pPr>
            <a:r>
              <a:rPr lang="en-US"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cs typeface="Verdana"/>
              </a:rPr>
              <a:t>METHODLOGY</a:t>
            </a:r>
            <a:endParaRPr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cs typeface="Verdana"/>
            </a:endParaRPr>
          </a:p>
        </p:txBody>
      </p:sp>
      <p:sp>
        <p:nvSpPr>
          <p:cNvPr id="4" name="Content Placeholder 3">
            <a:extLst>
              <a:ext uri="{FF2B5EF4-FFF2-40B4-BE49-F238E27FC236}">
                <a16:creationId xmlns:a16="http://schemas.microsoft.com/office/drawing/2014/main" id="{A8F34E77-2284-9844-A53D-7D5F62B22994}"/>
              </a:ext>
            </a:extLst>
          </p:cNvPr>
          <p:cNvSpPr>
            <a:spLocks noGrp="1"/>
          </p:cNvSpPr>
          <p:nvPr>
            <p:ph sz="half" idx="2"/>
          </p:nvPr>
        </p:nvSpPr>
        <p:spPr>
          <a:xfrm>
            <a:off x="107950" y="581025"/>
            <a:ext cx="2601865" cy="1969770"/>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Defined model selection Stock Prediction:</a:t>
            </a:r>
          </a:p>
          <a:p>
            <a:endParaRPr lang="en-US" sz="1200" b="1" dirty="0">
              <a:effectLst>
                <a:outerShdw blurRad="38100" dist="38100" dir="2700000" algn="tl">
                  <a:srgbClr val="000000">
                    <a:alpha val="43137"/>
                  </a:srgbClr>
                </a:outerShdw>
              </a:effectLst>
              <a:latin typeface="Bernard MT Condensed" panose="02050806060905020404" pitchFamily="18" charset="0"/>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selected models based on stock price ranges: For prices below $100, we used RandomForestRegressor.</a:t>
            </a:r>
          </a:p>
          <a:p>
            <a:pPr marL="17145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prices between $100 and $200, we used GradientBoostingRegressor.</a:t>
            </a:r>
          </a:p>
          <a:p>
            <a:pPr marL="17145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prices between $200 and $500, we used Ridge.</a:t>
            </a:r>
          </a:p>
          <a:p>
            <a:pPr marL="17145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prices between $500 and $1000, we used XGBRegressor.</a:t>
            </a:r>
          </a:p>
          <a:p>
            <a:pPr marL="17145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prices above $1000, we used Lasso.</a:t>
            </a:r>
            <a:endParaRPr lang="en-IN" sz="800" b="1" dirty="0">
              <a:solidFill>
                <a:schemeClr val="tx1"/>
              </a:solidFill>
              <a:effectLst>
                <a:outerShdw blurRad="38100" dist="38100" dir="2700000" algn="tl">
                  <a:srgbClr val="000000">
                    <a:alpha val="43137"/>
                  </a:srgbClr>
                </a:outerShdw>
              </a:effectLst>
              <a:latin typeface="Adobe Caslon Pro"/>
            </a:endParaRPr>
          </a:p>
        </p:txBody>
      </p:sp>
      <p:sp>
        <p:nvSpPr>
          <p:cNvPr id="5" name="Content Placeholder 4">
            <a:extLst>
              <a:ext uri="{FF2B5EF4-FFF2-40B4-BE49-F238E27FC236}">
                <a16:creationId xmlns:a16="http://schemas.microsoft.com/office/drawing/2014/main" id="{C29A49CD-9680-FEEF-0516-1B66A040C2E6}"/>
              </a:ext>
            </a:extLst>
          </p:cNvPr>
          <p:cNvSpPr>
            <a:spLocks noGrp="1"/>
          </p:cNvSpPr>
          <p:nvPr>
            <p:ph sz="half" idx="3"/>
          </p:nvPr>
        </p:nvSpPr>
        <p:spPr>
          <a:xfrm>
            <a:off x="3003550" y="642580"/>
            <a:ext cx="2546794" cy="1846659"/>
          </a:xfrm>
        </p:spPr>
        <p:txBody>
          <a:bodyPr/>
          <a:lstStyle/>
          <a:p>
            <a:r>
              <a:rPr lang="en-US" sz="1200" b="1" dirty="0" err="1">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Hyperparemeter</a:t>
            </a:r>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tuning :</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RandomForest, we tuned the following hyperparameters:n_estimators:[100,200]</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max_depth: [5, 10]</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min_samples_split: [2, 5]</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min_samples_leaf: [1, 2]</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used GridSearchCV from the sklearn library for hyperparameter tuning.</a:t>
            </a:r>
          </a:p>
          <a:p>
            <a:pPr marL="171450" indent="-171450">
              <a:buFont typeface="Wingdings" panose="05000000000000000000" pitchFamily="2" charset="2"/>
              <a:buChar char="Ø"/>
            </a:pPr>
            <a:endParaRPr lang="en-IN" sz="1200" b="1" dirty="0">
              <a:latin typeface="Bernard MT Condensed" panose="02050806060905020404" pitchFamily="18" charset="0"/>
            </a:endParaRPr>
          </a:p>
        </p:txBody>
      </p:sp>
    </p:spTree>
    <p:extLst>
      <p:ext uri="{BB962C8B-B14F-4D97-AF65-F5344CB8AC3E}">
        <p14:creationId xmlns:p14="http://schemas.microsoft.com/office/powerpoint/2010/main" val="249216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12" y="1815059"/>
            <a:ext cx="2124022" cy="1480591"/>
          </a:xfrm>
          <a:prstGeom prst="rect">
            <a:avLst/>
          </a:prstGeom>
        </p:spPr>
      </p:pic>
      <p:grpSp>
        <p:nvGrpSpPr>
          <p:cNvPr id="3" name="object 3"/>
          <p:cNvGrpSpPr/>
          <p:nvPr/>
        </p:nvGrpSpPr>
        <p:grpSpPr>
          <a:xfrm>
            <a:off x="3763099" y="0"/>
            <a:ext cx="2089150" cy="2049780"/>
            <a:chOff x="3763099" y="0"/>
            <a:chExt cx="2089150" cy="204978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3763099" y="0"/>
              <a:ext cx="2089060" cy="2049729"/>
            </a:xfrm>
            <a:prstGeom prst="rect">
              <a:avLst/>
            </a:prstGeom>
          </p:spPr>
        </p:pic>
      </p:grpSp>
      <p:sp>
        <p:nvSpPr>
          <p:cNvPr id="7" name="object 7"/>
          <p:cNvSpPr txBox="1">
            <a:spLocks noGrp="1"/>
          </p:cNvSpPr>
          <p:nvPr>
            <p:ph type="title"/>
          </p:nvPr>
        </p:nvSpPr>
        <p:spPr>
          <a:xfrm>
            <a:off x="2460785" y="44436"/>
            <a:ext cx="1013344" cy="447435"/>
          </a:xfrm>
          <a:prstGeom prst="rect">
            <a:avLst/>
          </a:prstGeom>
        </p:spPr>
        <p:txBody>
          <a:bodyPr vert="horz" wrap="square" lIns="0" tIns="228605" rIns="0" bIns="0" rtlCol="0">
            <a:spAutoFit/>
          </a:bodyPr>
          <a:lstStyle/>
          <a:p>
            <a:pPr marL="12700">
              <a:lnSpc>
                <a:spcPts val="1370"/>
              </a:lnSpc>
            </a:pPr>
            <a:r>
              <a:rPr lang="en-US" sz="2400" spc="-25" dirty="0">
                <a:solidFill>
                  <a:schemeClr val="bg2">
                    <a:lumMod val="75000"/>
                  </a:schemeClr>
                </a:solidFill>
                <a:latin typeface="Bernard MT Condensed" panose="02050806060905020404" pitchFamily="18" charset="0"/>
                <a:cs typeface="Verdana"/>
              </a:rPr>
              <a:t>Results</a:t>
            </a:r>
            <a:endParaRPr sz="2400" dirty="0">
              <a:solidFill>
                <a:schemeClr val="bg2">
                  <a:lumMod val="75000"/>
                </a:schemeClr>
              </a:solidFill>
              <a:latin typeface="Bernard MT Condensed" panose="02050806060905020404" pitchFamily="18" charset="0"/>
              <a:cs typeface="Verdana"/>
            </a:endParaRPr>
          </a:p>
        </p:txBody>
      </p:sp>
      <p:sp>
        <p:nvSpPr>
          <p:cNvPr id="18" name="Subtitle 17">
            <a:extLst>
              <a:ext uri="{FF2B5EF4-FFF2-40B4-BE49-F238E27FC236}">
                <a16:creationId xmlns:a16="http://schemas.microsoft.com/office/drawing/2014/main" id="{73D6E84B-FD98-11BE-5D64-8F9AB7C9DFC4}"/>
              </a:ext>
            </a:extLst>
          </p:cNvPr>
          <p:cNvSpPr>
            <a:spLocks noGrp="1"/>
          </p:cNvSpPr>
          <p:nvPr>
            <p:ph sz="half" idx="2"/>
          </p:nvPr>
        </p:nvSpPr>
        <p:spPr>
          <a:xfrm>
            <a:off x="94412" y="200025"/>
            <a:ext cx="5652338" cy="561692"/>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Stock Prediction:</a:t>
            </a:r>
          </a:p>
          <a:p>
            <a:endParaRPr lang="en-US" b="1" dirty="0">
              <a:effectLst>
                <a:outerShdw blurRad="38100" dist="38100" dir="2700000" algn="tl">
                  <a:srgbClr val="000000">
                    <a:alpha val="43137"/>
                  </a:srgbClr>
                </a:outerShdw>
              </a:effectLst>
              <a:latin typeface="Bernard MT Condensed" panose="02050806060905020404" pitchFamily="18" charset="0"/>
            </a:endParaRPr>
          </a:p>
          <a:p>
            <a:pPr marL="171450" indent="-171450">
              <a:buFont typeface="Wingdings" panose="05000000000000000000" pitchFamily="2" charset="2"/>
              <a:buChar char="Ø"/>
            </a:pPr>
            <a:r>
              <a:rPr lang="en-IN" sz="800" b="1" dirty="0">
                <a:solidFill>
                  <a:schemeClr val="tx1"/>
                </a:solidFill>
                <a:effectLst>
                  <a:outerShdw blurRad="38100" dist="38100" dir="2700000" algn="tl">
                    <a:srgbClr val="000000">
                      <a:alpha val="43137"/>
                    </a:srgbClr>
                  </a:outerShdw>
                </a:effectLst>
                <a:latin typeface="Adobe Caslon Pro"/>
              </a:rPr>
              <a:t>1 day percentage change using Random forest</a:t>
            </a:r>
          </a:p>
          <a:p>
            <a:pPr marL="171450" indent="-171450">
              <a:buFont typeface="Wingdings" panose="05000000000000000000" pitchFamily="2" charset="2"/>
              <a:buChar char="Ø"/>
            </a:pPr>
            <a:endParaRPr lang="en-IN" sz="800" b="1" dirty="0">
              <a:solidFill>
                <a:schemeClr val="tx1"/>
              </a:solidFill>
              <a:effectLst>
                <a:outerShdw blurRad="38100" dist="38100" dir="2700000" algn="tl">
                  <a:srgbClr val="000000">
                    <a:alpha val="43137"/>
                  </a:srgbClr>
                </a:outerShdw>
              </a:effectLst>
              <a:latin typeface="Adobe Caslon Pro"/>
            </a:endParaRPr>
          </a:p>
        </p:txBody>
      </p:sp>
      <p:sp>
        <p:nvSpPr>
          <p:cNvPr id="19" name="Content Placeholder 18">
            <a:extLst>
              <a:ext uri="{FF2B5EF4-FFF2-40B4-BE49-F238E27FC236}">
                <a16:creationId xmlns:a16="http://schemas.microsoft.com/office/drawing/2014/main" id="{5E5945A4-E6B2-E4F8-FA63-20332A27EA16}"/>
              </a:ext>
            </a:extLst>
          </p:cNvPr>
          <p:cNvSpPr>
            <a:spLocks noGrp="1"/>
          </p:cNvSpPr>
          <p:nvPr>
            <p:ph sz="half" idx="3"/>
          </p:nvPr>
        </p:nvSpPr>
        <p:spPr>
          <a:xfrm>
            <a:off x="2967457" y="392385"/>
            <a:ext cx="2667000" cy="1723549"/>
          </a:xfrm>
        </p:spPr>
        <p:txBody>
          <a:bodyPr/>
          <a:lstStyle/>
          <a:p>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p:txBody>
      </p:sp>
      <p:pic>
        <p:nvPicPr>
          <p:cNvPr id="9" name="Picture 8" descr="A screenshot of a computer&#10;&#10;Description automatically generated">
            <a:extLst>
              <a:ext uri="{FF2B5EF4-FFF2-40B4-BE49-F238E27FC236}">
                <a16:creationId xmlns:a16="http://schemas.microsoft.com/office/drawing/2014/main" id="{EE2D2741-06A9-2DCB-6953-8A1958731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19" y="762677"/>
            <a:ext cx="2329168" cy="927761"/>
          </a:xfrm>
          <a:prstGeom prst="rect">
            <a:avLst/>
          </a:prstGeom>
        </p:spPr>
      </p:pic>
      <p:pic>
        <p:nvPicPr>
          <p:cNvPr id="11" name="Picture 10" descr="A graph showing red and green lines&#10;&#10;Description automatically generated">
            <a:extLst>
              <a:ext uri="{FF2B5EF4-FFF2-40B4-BE49-F238E27FC236}">
                <a16:creationId xmlns:a16="http://schemas.microsoft.com/office/drawing/2014/main" id="{DF88F1B5-63F8-C540-99B2-E3E893F2A1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550" y="1846027"/>
            <a:ext cx="5181600" cy="1170635"/>
          </a:xfrm>
          <a:prstGeom prst="rect">
            <a:avLst/>
          </a:prstGeom>
        </p:spPr>
      </p:pic>
      <p:pic>
        <p:nvPicPr>
          <p:cNvPr id="13" name="Picture 12" descr="A black background with white numbers&#10;&#10;Description automatically generated">
            <a:extLst>
              <a:ext uri="{FF2B5EF4-FFF2-40B4-BE49-F238E27FC236}">
                <a16:creationId xmlns:a16="http://schemas.microsoft.com/office/drawing/2014/main" id="{359DB4CA-A558-925C-D54B-260E78FD9B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4640" y="1077128"/>
            <a:ext cx="2891259" cy="5654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12" y="1815059"/>
            <a:ext cx="2124022" cy="1480591"/>
          </a:xfrm>
          <a:prstGeom prst="rect">
            <a:avLst/>
          </a:prstGeom>
        </p:spPr>
      </p:pic>
      <p:grpSp>
        <p:nvGrpSpPr>
          <p:cNvPr id="3" name="object 3"/>
          <p:cNvGrpSpPr/>
          <p:nvPr/>
        </p:nvGrpSpPr>
        <p:grpSpPr>
          <a:xfrm>
            <a:off x="3763099" y="0"/>
            <a:ext cx="2089150" cy="2049780"/>
            <a:chOff x="3763099" y="0"/>
            <a:chExt cx="2089150" cy="204978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3763099" y="0"/>
              <a:ext cx="2089060" cy="2049729"/>
            </a:xfrm>
            <a:prstGeom prst="rect">
              <a:avLst/>
            </a:prstGeom>
          </p:spPr>
        </p:pic>
      </p:grpSp>
      <p:sp>
        <p:nvSpPr>
          <p:cNvPr id="7" name="object 7"/>
          <p:cNvSpPr txBox="1">
            <a:spLocks noGrp="1"/>
          </p:cNvSpPr>
          <p:nvPr>
            <p:ph type="title"/>
          </p:nvPr>
        </p:nvSpPr>
        <p:spPr>
          <a:xfrm>
            <a:off x="2429599" y="-32122"/>
            <a:ext cx="1013344" cy="447435"/>
          </a:xfrm>
          <a:prstGeom prst="rect">
            <a:avLst/>
          </a:prstGeom>
        </p:spPr>
        <p:txBody>
          <a:bodyPr vert="horz" wrap="square" lIns="0" tIns="228605" rIns="0" bIns="0" rtlCol="0">
            <a:spAutoFit/>
          </a:bodyPr>
          <a:lstStyle/>
          <a:p>
            <a:pPr marL="12700">
              <a:lnSpc>
                <a:spcPts val="1370"/>
              </a:lnSpc>
            </a:pPr>
            <a:r>
              <a:rPr lang="en-US" sz="2400" spc="-25" dirty="0">
                <a:solidFill>
                  <a:schemeClr val="bg2">
                    <a:lumMod val="75000"/>
                  </a:schemeClr>
                </a:solidFill>
                <a:latin typeface="Bernard MT Condensed" panose="02050806060905020404" pitchFamily="18" charset="0"/>
                <a:cs typeface="Verdana"/>
              </a:rPr>
              <a:t>Results</a:t>
            </a:r>
            <a:endParaRPr sz="2400" dirty="0">
              <a:solidFill>
                <a:schemeClr val="bg2">
                  <a:lumMod val="75000"/>
                </a:schemeClr>
              </a:solidFill>
              <a:latin typeface="Bernard MT Condensed" panose="02050806060905020404" pitchFamily="18" charset="0"/>
              <a:cs typeface="Verdana"/>
            </a:endParaRPr>
          </a:p>
        </p:txBody>
      </p:sp>
      <p:sp>
        <p:nvSpPr>
          <p:cNvPr id="18" name="Subtitle 17">
            <a:extLst>
              <a:ext uri="{FF2B5EF4-FFF2-40B4-BE49-F238E27FC236}">
                <a16:creationId xmlns:a16="http://schemas.microsoft.com/office/drawing/2014/main" id="{73D6E84B-FD98-11BE-5D64-8F9AB7C9DFC4}"/>
              </a:ext>
            </a:extLst>
          </p:cNvPr>
          <p:cNvSpPr>
            <a:spLocks noGrp="1"/>
          </p:cNvSpPr>
          <p:nvPr>
            <p:ph sz="half" idx="2"/>
          </p:nvPr>
        </p:nvSpPr>
        <p:spPr>
          <a:xfrm>
            <a:off x="94412" y="200025"/>
            <a:ext cx="5652338" cy="807913"/>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Stock Prediction:</a:t>
            </a:r>
          </a:p>
          <a:p>
            <a:endParaRPr lang="en-US" b="1" dirty="0">
              <a:effectLst>
                <a:outerShdw blurRad="38100" dist="38100" dir="2700000" algn="tl">
                  <a:srgbClr val="000000">
                    <a:alpha val="43137"/>
                  </a:srgbClr>
                </a:outerShdw>
              </a:effectLst>
              <a:latin typeface="Bernard MT Condensed" panose="02050806060905020404" pitchFamily="18" charset="0"/>
            </a:endParaRPr>
          </a:p>
          <a:p>
            <a:pPr marL="171450" indent="-171450">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are checking best performing model for each stock with minimum and maximum RMSE of the different regression models and we are performing cross validation scores to prevent the models from overfitting</a:t>
            </a:r>
          </a:p>
          <a:p>
            <a:pPr marL="171450" indent="-171450">
              <a:buFont typeface="Wingdings" panose="05000000000000000000" pitchFamily="2" charset="2"/>
              <a:buChar char="Ø"/>
            </a:pPr>
            <a:endParaRPr lang="en-IN"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r>
              <a:rPr lang="en-IN" sz="800" b="1" dirty="0">
                <a:solidFill>
                  <a:schemeClr val="tx1"/>
                </a:solidFill>
                <a:effectLst>
                  <a:outerShdw blurRad="38100" dist="38100" dir="2700000" algn="tl">
                    <a:srgbClr val="000000">
                      <a:alpha val="43137"/>
                    </a:srgbClr>
                  </a:outerShdw>
                </a:effectLst>
                <a:latin typeface="Adobe Caslon Pro"/>
              </a:rPr>
              <a:t>1 day percentage change for ensemble modelling with hyperparameters</a:t>
            </a:r>
          </a:p>
        </p:txBody>
      </p:sp>
      <p:sp>
        <p:nvSpPr>
          <p:cNvPr id="19" name="Content Placeholder 18">
            <a:extLst>
              <a:ext uri="{FF2B5EF4-FFF2-40B4-BE49-F238E27FC236}">
                <a16:creationId xmlns:a16="http://schemas.microsoft.com/office/drawing/2014/main" id="{5E5945A4-E6B2-E4F8-FA63-20332A27EA16}"/>
              </a:ext>
            </a:extLst>
          </p:cNvPr>
          <p:cNvSpPr>
            <a:spLocks noGrp="1"/>
          </p:cNvSpPr>
          <p:nvPr>
            <p:ph sz="half" idx="3"/>
          </p:nvPr>
        </p:nvSpPr>
        <p:spPr>
          <a:xfrm>
            <a:off x="2967457" y="392385"/>
            <a:ext cx="2667000" cy="1723549"/>
          </a:xfrm>
        </p:spPr>
        <p:txBody>
          <a:bodyPr/>
          <a:lstStyle/>
          <a:p>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p:txBody>
      </p:sp>
      <p:pic>
        <p:nvPicPr>
          <p:cNvPr id="8" name="Picture 7" descr="A screenshot of a computer screen&#10;&#10;Description automatically generated">
            <a:extLst>
              <a:ext uri="{FF2B5EF4-FFF2-40B4-BE49-F238E27FC236}">
                <a16:creationId xmlns:a16="http://schemas.microsoft.com/office/drawing/2014/main" id="{A3D6CF6B-BBB3-7B40-0B94-A5F2C54FC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32" y="1171700"/>
            <a:ext cx="2281867" cy="893927"/>
          </a:xfrm>
          <a:prstGeom prst="rect">
            <a:avLst/>
          </a:prstGeom>
        </p:spPr>
      </p:pic>
      <p:pic>
        <p:nvPicPr>
          <p:cNvPr id="12" name="Picture 11" descr="A screen shot of a graph&#10;&#10;Description automatically generated">
            <a:extLst>
              <a:ext uri="{FF2B5EF4-FFF2-40B4-BE49-F238E27FC236}">
                <a16:creationId xmlns:a16="http://schemas.microsoft.com/office/drawing/2014/main" id="{0B9F9FF8-AB15-19C9-C775-C8AD476E6C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50" y="2274657"/>
            <a:ext cx="5410430" cy="992912"/>
          </a:xfrm>
          <a:prstGeom prst="rect">
            <a:avLst/>
          </a:prstGeom>
        </p:spPr>
      </p:pic>
      <p:pic>
        <p:nvPicPr>
          <p:cNvPr id="15" name="Picture 14">
            <a:extLst>
              <a:ext uri="{FF2B5EF4-FFF2-40B4-BE49-F238E27FC236}">
                <a16:creationId xmlns:a16="http://schemas.microsoft.com/office/drawing/2014/main" id="{9D07D5AD-5D2F-E693-218C-46745DDEA2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0483" y="1171408"/>
            <a:ext cx="3064097" cy="179468"/>
          </a:xfrm>
          <a:prstGeom prst="rect">
            <a:avLst/>
          </a:prstGeom>
        </p:spPr>
      </p:pic>
      <p:pic>
        <p:nvPicPr>
          <p:cNvPr id="17" name="Picture 16" descr="A screen shot of numbers&#10;&#10;Description automatically generated">
            <a:extLst>
              <a:ext uri="{FF2B5EF4-FFF2-40B4-BE49-F238E27FC236}">
                <a16:creationId xmlns:a16="http://schemas.microsoft.com/office/drawing/2014/main" id="{DC650A30-4B0E-9D21-82BF-F3416F94D0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5119" y="1559906"/>
            <a:ext cx="3029461" cy="547599"/>
          </a:xfrm>
          <a:prstGeom prst="rect">
            <a:avLst/>
          </a:prstGeom>
        </p:spPr>
      </p:pic>
    </p:spTree>
    <p:extLst>
      <p:ext uri="{BB962C8B-B14F-4D97-AF65-F5344CB8AC3E}">
        <p14:creationId xmlns:p14="http://schemas.microsoft.com/office/powerpoint/2010/main" val="1217329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12" y="1815059"/>
            <a:ext cx="2124022" cy="1480591"/>
          </a:xfrm>
          <a:prstGeom prst="rect">
            <a:avLst/>
          </a:prstGeom>
        </p:spPr>
      </p:pic>
      <p:grpSp>
        <p:nvGrpSpPr>
          <p:cNvPr id="3" name="object 3"/>
          <p:cNvGrpSpPr/>
          <p:nvPr/>
        </p:nvGrpSpPr>
        <p:grpSpPr>
          <a:xfrm>
            <a:off x="3763099" y="0"/>
            <a:ext cx="2089150" cy="2049780"/>
            <a:chOff x="3763099" y="0"/>
            <a:chExt cx="2089150" cy="204978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3763099" y="0"/>
              <a:ext cx="2089060" cy="2049729"/>
            </a:xfrm>
            <a:prstGeom prst="rect">
              <a:avLst/>
            </a:prstGeom>
          </p:spPr>
        </p:pic>
      </p:grpSp>
      <p:sp>
        <p:nvSpPr>
          <p:cNvPr id="7" name="object 7"/>
          <p:cNvSpPr txBox="1">
            <a:spLocks noGrp="1"/>
          </p:cNvSpPr>
          <p:nvPr>
            <p:ph type="title"/>
          </p:nvPr>
        </p:nvSpPr>
        <p:spPr>
          <a:xfrm>
            <a:off x="2554975" y="18357"/>
            <a:ext cx="1013344" cy="447435"/>
          </a:xfrm>
          <a:prstGeom prst="rect">
            <a:avLst/>
          </a:prstGeom>
        </p:spPr>
        <p:txBody>
          <a:bodyPr vert="horz" wrap="square" lIns="0" tIns="228605" rIns="0" bIns="0" rtlCol="0">
            <a:spAutoFit/>
          </a:bodyPr>
          <a:lstStyle/>
          <a:p>
            <a:pPr marL="12700">
              <a:lnSpc>
                <a:spcPts val="1370"/>
              </a:lnSpc>
            </a:pPr>
            <a:r>
              <a:rPr lang="en-US" sz="2400" spc="-25" dirty="0">
                <a:solidFill>
                  <a:schemeClr val="bg2">
                    <a:lumMod val="75000"/>
                  </a:schemeClr>
                </a:solidFill>
                <a:latin typeface="Bernard MT Condensed" panose="02050806060905020404" pitchFamily="18" charset="0"/>
                <a:cs typeface="Verdana"/>
              </a:rPr>
              <a:t>Results</a:t>
            </a:r>
            <a:endParaRPr sz="2400" dirty="0">
              <a:solidFill>
                <a:schemeClr val="bg2">
                  <a:lumMod val="75000"/>
                </a:schemeClr>
              </a:solidFill>
              <a:latin typeface="Bernard MT Condensed" panose="02050806060905020404" pitchFamily="18" charset="0"/>
              <a:cs typeface="Verdana"/>
            </a:endParaRPr>
          </a:p>
        </p:txBody>
      </p:sp>
      <p:sp>
        <p:nvSpPr>
          <p:cNvPr id="18" name="Subtitle 17">
            <a:extLst>
              <a:ext uri="{FF2B5EF4-FFF2-40B4-BE49-F238E27FC236}">
                <a16:creationId xmlns:a16="http://schemas.microsoft.com/office/drawing/2014/main" id="{73D6E84B-FD98-11BE-5D64-8F9AB7C9DFC4}"/>
              </a:ext>
            </a:extLst>
          </p:cNvPr>
          <p:cNvSpPr>
            <a:spLocks noGrp="1"/>
          </p:cNvSpPr>
          <p:nvPr>
            <p:ph sz="half" idx="2"/>
          </p:nvPr>
        </p:nvSpPr>
        <p:spPr>
          <a:xfrm>
            <a:off x="94412" y="200025"/>
            <a:ext cx="5652338" cy="561692"/>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Stock Prediction:</a:t>
            </a:r>
          </a:p>
          <a:p>
            <a:endParaRPr lang="en-US" b="1" dirty="0">
              <a:effectLst>
                <a:outerShdw blurRad="38100" dist="38100" dir="2700000" algn="tl">
                  <a:srgbClr val="000000">
                    <a:alpha val="43137"/>
                  </a:srgbClr>
                </a:outerShdw>
              </a:effectLst>
              <a:latin typeface="Bernard MT Condensed" panose="02050806060905020404" pitchFamily="18" charset="0"/>
            </a:endParaRPr>
          </a:p>
          <a:p>
            <a:pPr marL="171450" indent="-171450">
              <a:buFont typeface="Wingdings" panose="05000000000000000000" pitchFamily="2" charset="2"/>
              <a:buChar char="Ø"/>
            </a:pPr>
            <a:r>
              <a:rPr lang="en-IN" sz="800" b="1" dirty="0">
                <a:solidFill>
                  <a:schemeClr val="tx1"/>
                </a:solidFill>
                <a:effectLst>
                  <a:outerShdw blurRad="38100" dist="38100" dir="2700000" algn="tl">
                    <a:srgbClr val="000000">
                      <a:alpha val="43137"/>
                    </a:srgbClr>
                  </a:outerShdw>
                </a:effectLst>
                <a:latin typeface="Adobe Caslon Pro"/>
              </a:rPr>
              <a:t>7-day percentage change using Random forest</a:t>
            </a:r>
          </a:p>
          <a:p>
            <a:pPr marL="171450" indent="-171450">
              <a:buFont typeface="Wingdings" panose="05000000000000000000" pitchFamily="2" charset="2"/>
              <a:buChar char="Ø"/>
            </a:pPr>
            <a:endParaRPr lang="en-IN" sz="800" b="1" dirty="0">
              <a:solidFill>
                <a:schemeClr val="tx1"/>
              </a:solidFill>
              <a:effectLst>
                <a:outerShdw blurRad="38100" dist="38100" dir="2700000" algn="tl">
                  <a:srgbClr val="000000">
                    <a:alpha val="43137"/>
                  </a:srgbClr>
                </a:outerShdw>
              </a:effectLst>
              <a:latin typeface="Adobe Caslon Pro"/>
            </a:endParaRPr>
          </a:p>
        </p:txBody>
      </p:sp>
      <p:sp>
        <p:nvSpPr>
          <p:cNvPr id="19" name="Content Placeholder 18">
            <a:extLst>
              <a:ext uri="{FF2B5EF4-FFF2-40B4-BE49-F238E27FC236}">
                <a16:creationId xmlns:a16="http://schemas.microsoft.com/office/drawing/2014/main" id="{5E5945A4-E6B2-E4F8-FA63-20332A27EA16}"/>
              </a:ext>
            </a:extLst>
          </p:cNvPr>
          <p:cNvSpPr>
            <a:spLocks noGrp="1"/>
          </p:cNvSpPr>
          <p:nvPr>
            <p:ph sz="half" idx="3"/>
          </p:nvPr>
        </p:nvSpPr>
        <p:spPr>
          <a:xfrm>
            <a:off x="2967457" y="392385"/>
            <a:ext cx="2667000" cy="1723549"/>
          </a:xfrm>
        </p:spPr>
        <p:txBody>
          <a:bodyPr/>
          <a:lstStyle/>
          <a:p>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p:txBody>
      </p:sp>
      <p:pic>
        <p:nvPicPr>
          <p:cNvPr id="8" name="Picture 7" descr="A graph of a graph&#10;&#10;Description automatically generated with medium confidence">
            <a:extLst>
              <a:ext uri="{FF2B5EF4-FFF2-40B4-BE49-F238E27FC236}">
                <a16:creationId xmlns:a16="http://schemas.microsoft.com/office/drawing/2014/main" id="{8F35BD0B-E50F-2BE4-01BA-9FE664D6B4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440" y="1968253"/>
            <a:ext cx="5235820" cy="120102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1C22205-56EE-0A90-7CCB-C05875C85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2015" y="177214"/>
            <a:ext cx="2937639" cy="1562734"/>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63D007ED-B387-98F7-836C-D411318487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685" y="871389"/>
            <a:ext cx="2332290" cy="912016"/>
          </a:xfrm>
          <a:prstGeom prst="rect">
            <a:avLst/>
          </a:prstGeom>
        </p:spPr>
      </p:pic>
    </p:spTree>
    <p:extLst>
      <p:ext uri="{BB962C8B-B14F-4D97-AF65-F5344CB8AC3E}">
        <p14:creationId xmlns:p14="http://schemas.microsoft.com/office/powerpoint/2010/main" val="376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12" y="1815059"/>
            <a:ext cx="2124022" cy="1480591"/>
          </a:xfrm>
          <a:prstGeom prst="rect">
            <a:avLst/>
          </a:prstGeom>
        </p:spPr>
      </p:pic>
      <p:grpSp>
        <p:nvGrpSpPr>
          <p:cNvPr id="3" name="object 3"/>
          <p:cNvGrpSpPr/>
          <p:nvPr/>
        </p:nvGrpSpPr>
        <p:grpSpPr>
          <a:xfrm>
            <a:off x="3763099" y="0"/>
            <a:ext cx="2089150" cy="2049780"/>
            <a:chOff x="3763099" y="0"/>
            <a:chExt cx="2089150" cy="204978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3763099" y="0"/>
              <a:ext cx="2089060" cy="2049729"/>
            </a:xfrm>
            <a:prstGeom prst="rect">
              <a:avLst/>
            </a:prstGeom>
          </p:spPr>
        </p:pic>
      </p:grpSp>
      <p:sp>
        <p:nvSpPr>
          <p:cNvPr id="7" name="object 7"/>
          <p:cNvSpPr txBox="1">
            <a:spLocks noGrp="1"/>
          </p:cNvSpPr>
          <p:nvPr>
            <p:ph type="title"/>
          </p:nvPr>
        </p:nvSpPr>
        <p:spPr>
          <a:xfrm>
            <a:off x="2532053" y="-29933"/>
            <a:ext cx="1013344" cy="447435"/>
          </a:xfrm>
          <a:prstGeom prst="rect">
            <a:avLst/>
          </a:prstGeom>
        </p:spPr>
        <p:txBody>
          <a:bodyPr vert="horz" wrap="square" lIns="0" tIns="228605" rIns="0" bIns="0" rtlCol="0">
            <a:spAutoFit/>
          </a:bodyPr>
          <a:lstStyle/>
          <a:p>
            <a:pPr marL="12700">
              <a:lnSpc>
                <a:spcPts val="1370"/>
              </a:lnSpc>
            </a:pPr>
            <a:r>
              <a:rPr lang="en-US" sz="2400" spc="-25" dirty="0">
                <a:solidFill>
                  <a:schemeClr val="bg2">
                    <a:lumMod val="75000"/>
                  </a:schemeClr>
                </a:solidFill>
                <a:latin typeface="Bernard MT Condensed" panose="02050806060905020404" pitchFamily="18" charset="0"/>
                <a:cs typeface="Verdana"/>
              </a:rPr>
              <a:t>Results</a:t>
            </a:r>
            <a:endParaRPr sz="2400" dirty="0">
              <a:solidFill>
                <a:schemeClr val="bg2">
                  <a:lumMod val="75000"/>
                </a:schemeClr>
              </a:solidFill>
              <a:latin typeface="Bernard MT Condensed" panose="02050806060905020404" pitchFamily="18" charset="0"/>
              <a:cs typeface="Verdana"/>
            </a:endParaRPr>
          </a:p>
        </p:txBody>
      </p:sp>
      <p:sp>
        <p:nvSpPr>
          <p:cNvPr id="18" name="Subtitle 17">
            <a:extLst>
              <a:ext uri="{FF2B5EF4-FFF2-40B4-BE49-F238E27FC236}">
                <a16:creationId xmlns:a16="http://schemas.microsoft.com/office/drawing/2014/main" id="{73D6E84B-FD98-11BE-5D64-8F9AB7C9DFC4}"/>
              </a:ext>
            </a:extLst>
          </p:cNvPr>
          <p:cNvSpPr>
            <a:spLocks noGrp="1"/>
          </p:cNvSpPr>
          <p:nvPr>
            <p:ph sz="half" idx="2"/>
          </p:nvPr>
        </p:nvSpPr>
        <p:spPr>
          <a:xfrm>
            <a:off x="94412" y="200025"/>
            <a:ext cx="5652338" cy="438582"/>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Stock Prediction:</a:t>
            </a:r>
          </a:p>
          <a:p>
            <a:endParaRPr lang="en-US" b="1" dirty="0">
              <a:effectLst>
                <a:outerShdw blurRad="38100" dist="38100" dir="2700000" algn="tl">
                  <a:srgbClr val="000000">
                    <a:alpha val="43137"/>
                  </a:srgbClr>
                </a:outerShdw>
              </a:effectLst>
              <a:latin typeface="Bernard MT Condensed" panose="02050806060905020404" pitchFamily="18" charset="0"/>
            </a:endParaRPr>
          </a:p>
          <a:p>
            <a:pPr marL="171450" indent="-171450">
              <a:buFont typeface="Wingdings" panose="05000000000000000000" pitchFamily="2" charset="2"/>
              <a:buChar char="Ø"/>
            </a:pPr>
            <a:r>
              <a:rPr lang="en-IN" sz="800" b="1" dirty="0">
                <a:solidFill>
                  <a:schemeClr val="tx1"/>
                </a:solidFill>
                <a:effectLst>
                  <a:outerShdw blurRad="38100" dist="38100" dir="2700000" algn="tl">
                    <a:srgbClr val="000000">
                      <a:alpha val="43137"/>
                    </a:srgbClr>
                  </a:outerShdw>
                </a:effectLst>
                <a:latin typeface="Adobe Caslon Pro"/>
              </a:rPr>
              <a:t>7-day percentage change for ensemble modelling with hyperparameters</a:t>
            </a:r>
          </a:p>
        </p:txBody>
      </p:sp>
      <p:sp>
        <p:nvSpPr>
          <p:cNvPr id="19" name="Content Placeholder 18">
            <a:extLst>
              <a:ext uri="{FF2B5EF4-FFF2-40B4-BE49-F238E27FC236}">
                <a16:creationId xmlns:a16="http://schemas.microsoft.com/office/drawing/2014/main" id="{5E5945A4-E6B2-E4F8-FA63-20332A27EA16}"/>
              </a:ext>
            </a:extLst>
          </p:cNvPr>
          <p:cNvSpPr>
            <a:spLocks noGrp="1"/>
          </p:cNvSpPr>
          <p:nvPr>
            <p:ph sz="half" idx="3"/>
          </p:nvPr>
        </p:nvSpPr>
        <p:spPr>
          <a:xfrm>
            <a:off x="2967457" y="392385"/>
            <a:ext cx="2667000" cy="1723549"/>
          </a:xfrm>
        </p:spPr>
        <p:txBody>
          <a:bodyPr/>
          <a:lstStyle/>
          <a:p>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p:txBody>
      </p:sp>
      <p:pic>
        <p:nvPicPr>
          <p:cNvPr id="9" name="Picture 8" descr="A screenshot of a computer&#10;&#10;Description automatically generated">
            <a:extLst>
              <a:ext uri="{FF2B5EF4-FFF2-40B4-BE49-F238E27FC236}">
                <a16:creationId xmlns:a16="http://schemas.microsoft.com/office/drawing/2014/main" id="{EC4B4D17-8D21-F558-9E81-EC0C5043D3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360" y="1002990"/>
            <a:ext cx="2226487" cy="1252399"/>
          </a:xfrm>
          <a:prstGeom prst="rect">
            <a:avLst/>
          </a:prstGeom>
        </p:spPr>
      </p:pic>
      <p:pic>
        <p:nvPicPr>
          <p:cNvPr id="11" name="Picture 10">
            <a:extLst>
              <a:ext uri="{FF2B5EF4-FFF2-40B4-BE49-F238E27FC236}">
                <a16:creationId xmlns:a16="http://schemas.microsoft.com/office/drawing/2014/main" id="{20DAE469-5272-AEDD-4ABB-3F1DC338D6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0483" y="1066684"/>
            <a:ext cx="3116581" cy="150142"/>
          </a:xfrm>
          <a:prstGeom prst="rect">
            <a:avLst/>
          </a:prstGeom>
        </p:spPr>
      </p:pic>
      <p:pic>
        <p:nvPicPr>
          <p:cNvPr id="14" name="Picture 13" descr="A graph showing the stock market&#10;&#10;Description automatically generated with medium confidence">
            <a:extLst>
              <a:ext uri="{FF2B5EF4-FFF2-40B4-BE49-F238E27FC236}">
                <a16:creationId xmlns:a16="http://schemas.microsoft.com/office/drawing/2014/main" id="{E8DFDB1F-E165-AF65-1F53-D787E49AB7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360" y="2184589"/>
            <a:ext cx="5465980" cy="1064042"/>
          </a:xfrm>
          <a:prstGeom prst="rect">
            <a:avLst/>
          </a:prstGeom>
        </p:spPr>
      </p:pic>
      <p:pic>
        <p:nvPicPr>
          <p:cNvPr id="20" name="Picture 19" descr="A screen shot of numbers&#10;&#10;Description automatically generated">
            <a:extLst>
              <a:ext uri="{FF2B5EF4-FFF2-40B4-BE49-F238E27FC236}">
                <a16:creationId xmlns:a16="http://schemas.microsoft.com/office/drawing/2014/main" id="{B29638CE-9D47-1487-84C7-3499E2FF87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0037" y="1354148"/>
            <a:ext cx="3084491" cy="515563"/>
          </a:xfrm>
          <a:prstGeom prst="rect">
            <a:avLst/>
          </a:prstGeom>
        </p:spPr>
      </p:pic>
    </p:spTree>
    <p:extLst>
      <p:ext uri="{BB962C8B-B14F-4D97-AF65-F5344CB8AC3E}">
        <p14:creationId xmlns:p14="http://schemas.microsoft.com/office/powerpoint/2010/main" val="240522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322</TotalTime>
  <Words>1043</Words>
  <Application>Microsoft Office PowerPoint</Application>
  <PresentationFormat>Custom</PresentationFormat>
  <Paragraphs>145</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Adobe Caslon Pro</vt:lpstr>
      <vt:lpstr>Algerian</vt:lpstr>
      <vt:lpstr>Bernard MT Condensed</vt:lpstr>
      <vt:lpstr>Calibri</vt:lpstr>
      <vt:lpstr>Haettenschweiler</vt:lpstr>
      <vt:lpstr>Tahoma</vt:lpstr>
      <vt:lpstr>Wingdings</vt:lpstr>
      <vt:lpstr>Office Theme</vt:lpstr>
      <vt:lpstr>Data Science    Capstone</vt:lpstr>
      <vt:lpstr> INTRODUCTION</vt:lpstr>
      <vt:lpstr> Data Fetching, Exploration, Feature Engineering, Preprocessing</vt:lpstr>
      <vt:lpstr>METHODLOGY</vt:lpstr>
      <vt:lpstr>METHODLOGY</vt:lpstr>
      <vt:lpstr>Results</vt:lpstr>
      <vt:lpstr>Results</vt:lpstr>
      <vt:lpstr>Results</vt:lpstr>
      <vt:lpstr>Results</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 June 07, 2024 at 19.21.56</dc:title>
  <dc:creator>Nihar Muniraju</dc:creator>
  <cp:lastModifiedBy>Muniraju, Nihar</cp:lastModifiedBy>
  <cp:revision>8</cp:revision>
  <dcterms:created xsi:type="dcterms:W3CDTF">2024-06-08T13:43:22Z</dcterms:created>
  <dcterms:modified xsi:type="dcterms:W3CDTF">2024-06-12T00:18:18Z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2024-06-08T00:00:00Z</vt:filetime>
  </property>
  <property fmtid="{D5CDD505-2E9C-101B-9397-08002B2CF9AE}" pid="3" name="Creator">
    <vt:lpwstr>Adobe Express</vt:lpwstr>
  </property>
  <property fmtid="{D5CDD505-2E9C-101B-9397-08002B2CF9AE}" pid="4" name="LastSaved">
    <vt:filetime>2024-06-08T00:00:00Z</vt:filetime>
  </property>
  <property fmtid="{D5CDD505-2E9C-101B-9397-08002B2CF9AE}" pid="5" name="Producer">
    <vt:lpwstr>Adobe Express</vt:lpwstr>
  </property>
</Properties>
</file>